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7" r:id="rId1"/>
  </p:sldMasterIdLst>
  <p:sldIdLst>
    <p:sldId id="256" r:id="rId2"/>
    <p:sldId id="257" r:id="rId3"/>
    <p:sldId id="258" r:id="rId4"/>
    <p:sldId id="261" r:id="rId5"/>
    <p:sldId id="262" r:id="rId6"/>
    <p:sldId id="263" r:id="rId7"/>
    <p:sldId id="265" r:id="rId8"/>
    <p:sldId id="266" r:id="rId9"/>
    <p:sldId id="267" r:id="rId10"/>
    <p:sldId id="268" r:id="rId11"/>
    <p:sldId id="269" r:id="rId12"/>
    <p:sldId id="270" r:id="rId13"/>
    <p:sldId id="271" r:id="rId14"/>
    <p:sldId id="272" r:id="rId15"/>
    <p:sldId id="273" r:id="rId16"/>
    <p:sldId id="279" r:id="rId17"/>
    <p:sldId id="278" r:id="rId18"/>
    <p:sldId id="276" r:id="rId19"/>
    <p:sldId id="27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FB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1" d="100"/>
          <a:sy n="81" d="100"/>
        </p:scale>
        <p:origin x="49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eg>
</file>

<file path=ppt/media/image2.png>
</file>

<file path=ppt/media/image3.png>
</file>

<file path=ppt/media/image4.png>
</file>

<file path=ppt/media/image5.pn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ru-RU"/>
              <a:t>Образец заголовка</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1160EA64-D806-43AC-9DF2-F8C432F32B4C}" type="datetimeFigureOut">
              <a:rPr lang="en-US" smtClean="0"/>
              <a:t>6/22/2025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085622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ru-RU"/>
              <a:t>Образец заголовка</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1160EA64-D806-43AC-9DF2-F8C432F32B4C}" type="datetimeFigureOut">
              <a:rPr lang="en-US" smtClean="0"/>
              <a:t>6/22/2025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46871025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ru-RU"/>
              <a:t>Образец заголовка</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1160EA64-D806-43AC-9DF2-F8C432F32B4C}" type="datetimeFigureOut">
              <a:rPr lang="en-US" smtClean="0"/>
              <a:t>6/22/2025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A7A6979-0714-4377-B894-6BE4C2D6E202}"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7077770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ru-RU"/>
              <a:t>Образец заголовка</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ru-RU"/>
              <a:t>Образец текста</a:t>
            </a:r>
          </a:p>
        </p:txBody>
      </p:sp>
      <p:sp>
        <p:nvSpPr>
          <p:cNvPr id="5" name="Date Placeholder 4"/>
          <p:cNvSpPr>
            <a:spLocks noGrp="1"/>
          </p:cNvSpPr>
          <p:nvPr>
            <p:ph type="dt" sz="half" idx="10"/>
          </p:nvPr>
        </p:nvSpPr>
        <p:spPr/>
        <p:txBody>
          <a:bodyPr/>
          <a:lstStyle/>
          <a:p>
            <a:fld id="{1160EA64-D806-43AC-9DF2-F8C432F32B4C}" type="datetimeFigureOut">
              <a:rPr lang="en-US" smtClean="0"/>
              <a:t>6/22/2025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01111936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ru-RU"/>
              <a:t>Образец заголовка</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ru-RU"/>
              <a:t>Образец текста</a:t>
            </a:r>
          </a:p>
        </p:txBody>
      </p:sp>
      <p:sp>
        <p:nvSpPr>
          <p:cNvPr id="5" name="Date Placeholder 4"/>
          <p:cNvSpPr>
            <a:spLocks noGrp="1"/>
          </p:cNvSpPr>
          <p:nvPr>
            <p:ph type="dt" sz="half" idx="10"/>
          </p:nvPr>
        </p:nvSpPr>
        <p:spPr/>
        <p:txBody>
          <a:bodyPr/>
          <a:lstStyle/>
          <a:p>
            <a:fld id="{1160EA64-D806-43AC-9DF2-F8C432F32B4C}" type="datetimeFigureOut">
              <a:rPr lang="en-US" smtClean="0"/>
              <a:t>6/22/2025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A7A6979-0714-4377-B894-6BE4C2D6E202}"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0409333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ru-RU"/>
              <a:t>Образец заголовка</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ru-RU"/>
              <a:t>Образец текста</a:t>
            </a:r>
          </a:p>
        </p:txBody>
      </p:sp>
      <p:sp>
        <p:nvSpPr>
          <p:cNvPr id="5" name="Date Placeholder 4"/>
          <p:cNvSpPr>
            <a:spLocks noGrp="1"/>
          </p:cNvSpPr>
          <p:nvPr>
            <p:ph type="dt" sz="half" idx="10"/>
          </p:nvPr>
        </p:nvSpPr>
        <p:spPr/>
        <p:txBody>
          <a:bodyPr/>
          <a:lstStyle/>
          <a:p>
            <a:fld id="{1160EA64-D806-43AC-9DF2-F8C432F32B4C}" type="datetimeFigureOut">
              <a:rPr lang="en-US" smtClean="0"/>
              <a:t>6/22/2025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72269363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6/22/2025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6045486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ru-RU"/>
              <a:t>Образец заголовка</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6/22/2025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360821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ru-RU"/>
              <a:t>Образец заголовка</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F070A7B3-6521-4DCA-87E5-044747A908C1}" type="datetimeFigureOut">
              <a:rPr lang="en-US" smtClean="0"/>
              <a:t>6/22/2025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901088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ru-RU"/>
              <a:t>Образец заголовка</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1160EA64-D806-43AC-9DF2-F8C432F32B4C}" type="datetimeFigureOut">
              <a:rPr lang="en-US" smtClean="0"/>
              <a:t>6/22/2025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094455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AB134690-1557-4C89-A502-4959FE7FAD70}" type="datetimeFigureOut">
              <a:rPr lang="en-US" smtClean="0"/>
              <a:t>6/22/2025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747925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a:t>Образец заголовка</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6/22/2025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52814085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6/22/2025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716450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6/22/2025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443512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ru-RU"/>
              <a:t>Образец заголовка</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1BE4249-C0D0-4B06-8692-E8BB871AF643}" type="datetimeFigureOut">
              <a:rPr lang="en-US" smtClean="0"/>
              <a:t>6/22/2025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912889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042B0DB6-F5C7-45FB-8CF3-31B45F9C2DAC}" type="datetimeFigureOut">
              <a:rPr lang="en-US" smtClean="0"/>
              <a:t>6/22/2025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201785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ru-RU"/>
              <a:t>Образец заголовка</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1160EA64-D806-43AC-9DF2-F8C432F32B4C}" type="datetimeFigureOut">
              <a:rPr lang="en-US" smtClean="0"/>
              <a:t>6/22/2025</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482194559"/>
      </p:ext>
    </p:extLst>
  </p:cSld>
  <p:clrMap bg1="lt1" tx1="dk1" bg2="lt2" tx2="dk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 id="2147483879" r:id="rId12"/>
    <p:sldLayoutId id="2147483880" r:id="rId13"/>
    <p:sldLayoutId id="2147483881" r:id="rId14"/>
    <p:sldLayoutId id="2147483882" r:id="rId15"/>
    <p:sldLayoutId id="2147483883" r:id="rId16"/>
  </p:sldLayoutIdLst>
  <p:hf sldNum="0"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http://ic3.static.km.ru/img/45451~026.gif"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6761133-0896-4D3A-856A-0064EFFFC89C}"/>
              </a:ext>
            </a:extLst>
          </p:cNvPr>
          <p:cNvSpPr>
            <a:spLocks noGrp="1"/>
          </p:cNvSpPr>
          <p:nvPr>
            <p:ph type="ctrTitle"/>
          </p:nvPr>
        </p:nvSpPr>
        <p:spPr>
          <a:xfrm>
            <a:off x="685014" y="1265562"/>
            <a:ext cx="10881675" cy="1977258"/>
          </a:xfrm>
        </p:spPr>
        <p:txBody>
          <a:bodyPr>
            <a:normAutofit fontScale="90000"/>
          </a:bodyPr>
          <a:lstStyle/>
          <a:p>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endParaRPr lang="ru-RU" dirty="0"/>
          </a:p>
        </p:txBody>
      </p:sp>
      <p:sp>
        <p:nvSpPr>
          <p:cNvPr id="3" name="Подзаголовок 2">
            <a:extLst>
              <a:ext uri="{FF2B5EF4-FFF2-40B4-BE49-F238E27FC236}">
                <a16:creationId xmlns:a16="http://schemas.microsoft.com/office/drawing/2014/main" id="{8A3B9045-3AB4-4B89-8612-2D30702BF7E5}"/>
              </a:ext>
            </a:extLst>
          </p:cNvPr>
          <p:cNvSpPr>
            <a:spLocks noGrp="1"/>
          </p:cNvSpPr>
          <p:nvPr>
            <p:ph type="subTitle" idx="1"/>
          </p:nvPr>
        </p:nvSpPr>
        <p:spPr>
          <a:xfrm>
            <a:off x="1567223" y="386500"/>
            <a:ext cx="9939763" cy="6471499"/>
          </a:xfrm>
        </p:spPr>
        <p:txBody>
          <a:bodyPr>
            <a:normAutofit lnSpcReduction="10000"/>
          </a:bodyPr>
          <a:lstStyle/>
          <a:p>
            <a:pPr algn="ctr"/>
            <a:r>
              <a:rPr lang="en-US" sz="2400" dirty="0">
                <a:latin typeface="Times New Roman" panose="02020603050405020304" pitchFamily="18" charset="0"/>
                <a:cs typeface="Times New Roman" panose="02020603050405020304" pitchFamily="18" charset="0"/>
              </a:rPr>
              <a:t>O’ZBEKISTON RESPUBLIKASI OLIY TA’LIM, FAN VA INNOVATSIYALAR VAZIRLIGI</a:t>
            </a:r>
          </a:p>
          <a:p>
            <a:pPr algn="ct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MIRZO ULUG’BEK NOMIDAGI SAMARQAND DAVLAT ARXITEKTURA-QURILISH UNIVERSITETI</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201-MKTQ </a:t>
            </a:r>
            <a:r>
              <a:rPr lang="en-US" sz="2400" dirty="0" err="1">
                <a:latin typeface="Times New Roman" panose="02020603050405020304" pitchFamily="18" charset="0"/>
                <a:cs typeface="Times New Roman" panose="02020603050405020304" pitchFamily="18" charset="0"/>
              </a:rPr>
              <a:t>va</a:t>
            </a:r>
            <a:r>
              <a:rPr lang="en-US" sz="2400" dirty="0">
                <a:latin typeface="Times New Roman" panose="02020603050405020304" pitchFamily="18" charset="0"/>
                <a:cs typeface="Times New Roman" panose="02020603050405020304" pitchFamily="18" charset="0"/>
              </a:rPr>
              <a:t> M </a:t>
            </a:r>
            <a:r>
              <a:rPr lang="en-US" sz="2400" dirty="0" err="1">
                <a:latin typeface="Times New Roman" panose="02020603050405020304" pitchFamily="18" charset="0"/>
                <a:cs typeface="Times New Roman" panose="02020603050405020304" pitchFamily="18" charset="0"/>
              </a:rPr>
              <a:t>guruhi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magistri</a:t>
            </a:r>
            <a:r>
              <a:rPr lang="en-US" sz="2400" dirty="0">
                <a:latin typeface="Times New Roman" panose="02020603050405020304" pitchFamily="18" charset="0"/>
                <a:cs typeface="Times New Roman" panose="02020603050405020304" pitchFamily="18" charset="0"/>
              </a:rPr>
              <a:t> </a:t>
            </a:r>
          </a:p>
          <a:p>
            <a:pPr algn="ctr"/>
            <a:r>
              <a:rPr lang="en-US" sz="2400" dirty="0">
                <a:latin typeface="Times New Roman" panose="02020603050405020304" pitchFamily="18" charset="0"/>
                <a:cs typeface="Times New Roman" panose="02020603050405020304" pitchFamily="18" charset="0"/>
              </a:rPr>
              <a:t>ISMOILOVA </a:t>
            </a:r>
            <a:r>
              <a:rPr lang="en-US" sz="2400" dirty="0" err="1">
                <a:latin typeface="Times New Roman" panose="02020603050405020304" pitchFamily="18" charset="0"/>
                <a:cs typeface="Times New Roman" panose="02020603050405020304" pitchFamily="18" charset="0"/>
              </a:rPr>
              <a:t>DILDORAning</a:t>
            </a:r>
            <a:endParaRPr lang="en-US" sz="2400" dirty="0">
              <a:latin typeface="Times New Roman" panose="02020603050405020304" pitchFamily="18" charset="0"/>
              <a:cs typeface="Times New Roman" panose="02020603050405020304" pitchFamily="18" charset="0"/>
            </a:endParaRPr>
          </a:p>
          <a:p>
            <a:pPr algn="ctr"/>
            <a:r>
              <a:rPr lang="uz-Cyrl-UZ" sz="2400" dirty="0">
                <a:effectLst/>
                <a:latin typeface="Times New Roman" panose="02020603050405020304" pitchFamily="18" charset="0"/>
                <a:ea typeface="Calibri" panose="020F0502020204030204" pitchFamily="34" charset="0"/>
                <a:cs typeface="Times New Roman" panose="02020603050405020304" pitchFamily="18" charset="0"/>
              </a:rPr>
              <a:t>“Cho’ponota suv inshootlari quduqlari samaradorligini ta’minlashda ulardan foydalanish tartibini joy sharoitlariga moslashtirishni tahlil qilish”</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mavzusidagi</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a:p>
            <a:pPr algn="ctr">
              <a:lnSpc>
                <a:spcPts val="1320"/>
              </a:lnSpc>
              <a:spcBef>
                <a:spcPts val="400"/>
              </a:spcBef>
              <a:spcAft>
                <a:spcPts val="400"/>
              </a:spcAft>
              <a:tabLst>
                <a:tab pos="3108960" algn="l"/>
                <a:tab pos="5581015" algn="l"/>
              </a:tabLst>
            </a:pPr>
            <a:r>
              <a:rPr lang="uz-Cyrl-UZ" sz="2400" b="0" dirty="0">
                <a:effectLst/>
                <a:latin typeface="Times New Roman" panose="02020603050405020304" pitchFamily="18" charset="0"/>
                <a:ea typeface="Times New Roman" panose="02020603050405020304" pitchFamily="18" charset="0"/>
                <a:cs typeface="Times New Roman" panose="02020603050405020304" pitchFamily="18" charset="0"/>
              </a:rPr>
              <a:t>70730401– “Muhandislik kommunikatsiya tizimlari, qurilishi va montaji”</a:t>
            </a:r>
            <a:r>
              <a:rPr lang="uz-Cyrl-UZ" sz="2400" b="0" i="1"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ru-RU" sz="2400" dirty="0">
              <a:effectLst/>
              <a:latin typeface="Arial" panose="020B0604020202020204" pitchFamily="34" charset="0"/>
              <a:ea typeface="Times New Roman" panose="02020603050405020304" pitchFamily="18" charset="0"/>
            </a:endParaRPr>
          </a:p>
          <a:p>
            <a:pPr algn="ctr">
              <a:lnSpc>
                <a:spcPts val="1320"/>
              </a:lnSpc>
              <a:spcBef>
                <a:spcPts val="400"/>
              </a:spcBef>
              <a:spcAft>
                <a:spcPts val="400"/>
              </a:spcAft>
              <a:tabLst>
                <a:tab pos="3108960" algn="l"/>
                <a:tab pos="5581015" algn="l"/>
              </a:tabLst>
            </a:pPr>
            <a:r>
              <a:rPr lang="en-US" sz="2400" b="0" i="1"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400" b="0" i="1" dirty="0" err="1">
                <a:effectLst/>
                <a:latin typeface="Times New Roman" panose="02020603050405020304" pitchFamily="18" charset="0"/>
                <a:ea typeface="Times New Roman" panose="02020603050405020304" pitchFamily="18" charset="0"/>
                <a:cs typeface="Times New Roman" panose="02020603050405020304" pitchFamily="18" charset="0"/>
              </a:rPr>
              <a:t>Suv</a:t>
            </a:r>
            <a:r>
              <a:rPr lang="en-US" sz="2400" b="0" i="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i="1" dirty="0" err="1">
                <a:effectLst/>
                <a:latin typeface="Times New Roman" panose="02020603050405020304" pitchFamily="18" charset="0"/>
                <a:ea typeface="Times New Roman" panose="02020603050405020304" pitchFamily="18" charset="0"/>
                <a:cs typeface="Times New Roman" panose="02020603050405020304" pitchFamily="18" charset="0"/>
              </a:rPr>
              <a:t>ta’minoti</a:t>
            </a:r>
            <a:r>
              <a:rPr lang="en-US" sz="2400" b="0" i="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i="1" dirty="0" err="1">
                <a:effectLst/>
                <a:latin typeface="Times New Roman" panose="02020603050405020304" pitchFamily="18" charset="0"/>
                <a:ea typeface="Times New Roman" panose="02020603050405020304" pitchFamily="18" charset="0"/>
                <a:cs typeface="Times New Roman" panose="02020603050405020304" pitchFamily="18" charset="0"/>
              </a:rPr>
              <a:t>va</a:t>
            </a:r>
            <a:r>
              <a:rPr lang="en-US" sz="2400" b="0" i="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400" b="0" i="1" dirty="0" err="1">
                <a:effectLst/>
                <a:latin typeface="Times New Roman" panose="02020603050405020304" pitchFamily="18" charset="0"/>
                <a:ea typeface="Times New Roman" panose="02020603050405020304" pitchFamily="18" charset="0"/>
                <a:cs typeface="Times New Roman" panose="02020603050405020304" pitchFamily="18" charset="0"/>
              </a:rPr>
              <a:t>kanalizatsiyasi</a:t>
            </a:r>
            <a:r>
              <a:rPr lang="en-US" sz="2400" b="0" i="1"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400" b="1" i="1" dirty="0">
                <a:effectLst/>
                <a:latin typeface="Arial" panose="020B0604020202020204" pitchFamily="34" charset="0"/>
                <a:ea typeface="Times New Roman" panose="02020603050405020304" pitchFamily="18" charset="0"/>
              </a:rPr>
              <a:t> </a:t>
            </a:r>
            <a:r>
              <a:rPr lang="uz-Cyrl-UZ" sz="2400" dirty="0">
                <a:effectLst/>
                <a:latin typeface="Times New Roman" panose="02020603050405020304" pitchFamily="18" charset="0"/>
                <a:ea typeface="Times New Roman" panose="02020603050405020304" pitchFamily="18" charset="0"/>
                <a:cs typeface="Times New Roman" panose="02020603050405020304" pitchFamily="18" charset="0"/>
              </a:rPr>
              <a:t>magistratura mutaxassisligi bo’yicha</a:t>
            </a:r>
            <a:endParaRPr lang="en-US"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ts val="1320"/>
              </a:lnSpc>
              <a:spcBef>
                <a:spcPts val="400"/>
              </a:spcBef>
              <a:spcAft>
                <a:spcPts val="400"/>
              </a:spcAft>
              <a:tabLst>
                <a:tab pos="3108960" algn="l"/>
                <a:tab pos="5581015" algn="l"/>
              </a:tabLst>
            </a:pPr>
            <a:endParaRPr lang="en-US"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ts val="1320"/>
              </a:lnSpc>
              <a:spcBef>
                <a:spcPts val="400"/>
              </a:spcBef>
              <a:spcAft>
                <a:spcPts val="400"/>
              </a:spcAft>
              <a:tabLst>
                <a:tab pos="3108960" algn="l"/>
                <a:tab pos="5581015" algn="l"/>
              </a:tabLst>
            </a:pPr>
            <a:endParaRPr lang="ru-RU" sz="2400" dirty="0">
              <a:effectLst/>
              <a:latin typeface="Arial" panose="020B0604020202020204" pitchFamily="34" charset="0"/>
              <a:ea typeface="Times New Roman" panose="02020603050405020304" pitchFamily="18" charset="0"/>
            </a:endParaRPr>
          </a:p>
          <a:p>
            <a:pPr algn="ctr"/>
            <a:r>
              <a:rPr lang="en-US" sz="2400" dirty="0" err="1">
                <a:effectLst/>
                <a:latin typeface="Calibri" panose="020F0502020204030204" pitchFamily="34" charset="0"/>
                <a:ea typeface="Calibri" panose="020F0502020204030204" pitchFamily="34" charset="0"/>
                <a:cs typeface="Times New Roman" panose="02020603050405020304" pitchFamily="18" charset="0"/>
              </a:rPr>
              <a:t>Magistr</a:t>
            </a:r>
            <a:r>
              <a:rPr lang="en-US" sz="2400" dirty="0">
                <a:effectLst/>
                <a:latin typeface="Calibri" panose="020F0502020204030204" pitchFamily="34" charset="0"/>
                <a:ea typeface="Calibri" panose="020F0502020204030204" pitchFamily="34" charset="0"/>
                <a:cs typeface="Times New Roman" panose="02020603050405020304" pitchFamily="18" charset="0"/>
              </a:rPr>
              <a:t> </a:t>
            </a:r>
            <a:r>
              <a:rPr lang="en-US" sz="2400" dirty="0" err="1">
                <a:effectLst/>
                <a:latin typeface="Calibri" panose="020F0502020204030204" pitchFamily="34" charset="0"/>
                <a:ea typeface="Calibri" panose="020F0502020204030204" pitchFamily="34" charset="0"/>
                <a:cs typeface="Times New Roman" panose="02020603050405020304" pitchFamily="18" charset="0"/>
              </a:rPr>
              <a:t>darajasini</a:t>
            </a:r>
            <a:r>
              <a:rPr lang="en-US" sz="2400" dirty="0">
                <a:effectLst/>
                <a:latin typeface="Calibri" panose="020F0502020204030204" pitchFamily="34" charset="0"/>
                <a:ea typeface="Calibri" panose="020F0502020204030204" pitchFamily="34" charset="0"/>
                <a:cs typeface="Times New Roman" panose="02020603050405020304" pitchFamily="18" charset="0"/>
              </a:rPr>
              <a:t> </a:t>
            </a:r>
            <a:r>
              <a:rPr lang="en-US" sz="2400" dirty="0" err="1">
                <a:effectLst/>
                <a:latin typeface="Calibri" panose="020F0502020204030204" pitchFamily="34" charset="0"/>
                <a:ea typeface="Calibri" panose="020F0502020204030204" pitchFamily="34" charset="0"/>
                <a:cs typeface="Times New Roman" panose="02020603050405020304" pitchFamily="18" charset="0"/>
              </a:rPr>
              <a:t>olish</a:t>
            </a:r>
            <a:r>
              <a:rPr lang="en-US" sz="2400" dirty="0">
                <a:effectLst/>
                <a:latin typeface="Calibri" panose="020F0502020204030204" pitchFamily="34" charset="0"/>
                <a:ea typeface="Calibri" panose="020F0502020204030204" pitchFamily="34" charset="0"/>
                <a:cs typeface="Times New Roman" panose="02020603050405020304" pitchFamily="18" charset="0"/>
              </a:rPr>
              <a:t> </a:t>
            </a:r>
            <a:r>
              <a:rPr lang="en-US" sz="2400" dirty="0" err="1">
                <a:effectLst/>
                <a:latin typeface="Calibri" panose="020F0502020204030204" pitchFamily="34" charset="0"/>
                <a:ea typeface="Calibri" panose="020F0502020204030204" pitchFamily="34" charset="0"/>
                <a:cs typeface="Times New Roman" panose="02020603050405020304" pitchFamily="18" charset="0"/>
              </a:rPr>
              <a:t>uchun</a:t>
            </a:r>
            <a:r>
              <a:rPr lang="en-US" sz="2400" dirty="0">
                <a:effectLst/>
                <a:latin typeface="Calibri" panose="020F0502020204030204" pitchFamily="34" charset="0"/>
                <a:ea typeface="Calibri" panose="020F0502020204030204" pitchFamily="34" charset="0"/>
                <a:cs typeface="Times New Roman" panose="02020603050405020304" pitchFamily="18" charset="0"/>
              </a:rPr>
              <a:t> </a:t>
            </a:r>
            <a:r>
              <a:rPr lang="en-US" sz="2400" dirty="0" err="1">
                <a:effectLst/>
                <a:latin typeface="Calibri" panose="020F0502020204030204" pitchFamily="34" charset="0"/>
                <a:ea typeface="Calibri" panose="020F0502020204030204" pitchFamily="34" charset="0"/>
                <a:cs typeface="Times New Roman" panose="02020603050405020304" pitchFamily="18" charset="0"/>
              </a:rPr>
              <a:t>yozilgan</a:t>
            </a:r>
            <a:r>
              <a:rPr lang="en-US" sz="2400" dirty="0">
                <a:effectLst/>
                <a:latin typeface="Calibri" panose="020F0502020204030204" pitchFamily="34" charset="0"/>
                <a:ea typeface="Calibri" panose="020F0502020204030204" pitchFamily="34" charset="0"/>
                <a:cs typeface="Times New Roman" panose="02020603050405020304" pitchFamily="18" charset="0"/>
              </a:rPr>
              <a:t> </a:t>
            </a:r>
            <a:r>
              <a:rPr lang="en-US" sz="2400" dirty="0" err="1">
                <a:effectLst/>
                <a:latin typeface="Calibri" panose="020F0502020204030204" pitchFamily="34" charset="0"/>
                <a:ea typeface="Calibri" panose="020F0502020204030204" pitchFamily="34" charset="0"/>
                <a:cs typeface="Times New Roman" panose="02020603050405020304" pitchFamily="18" charset="0"/>
              </a:rPr>
              <a:t>dissertatsiya</a:t>
            </a:r>
            <a:r>
              <a:rPr lang="en-US" sz="2400" dirty="0">
                <a:effectLst/>
                <a:latin typeface="Calibri" panose="020F0502020204030204" pitchFamily="34" charset="0"/>
                <a:ea typeface="Calibri" panose="020F0502020204030204" pitchFamily="34" charset="0"/>
                <a:cs typeface="Times New Roman" panose="02020603050405020304" pitchFamily="18" charset="0"/>
              </a:rPr>
              <a:t> </a:t>
            </a:r>
            <a:r>
              <a:rPr lang="en-US" sz="2400" dirty="0" err="1">
                <a:effectLst/>
                <a:latin typeface="Calibri" panose="020F0502020204030204" pitchFamily="34" charset="0"/>
                <a:ea typeface="Calibri" panose="020F0502020204030204" pitchFamily="34" charset="0"/>
                <a:cs typeface="Times New Roman" panose="02020603050405020304" pitchFamily="18" charset="0"/>
              </a:rPr>
              <a:t>ishi</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algn="ctr"/>
            <a:r>
              <a:rPr lang="en-US" sz="2400" dirty="0">
                <a:latin typeface="Calibri" panose="020F0502020204030204" pitchFamily="34" charset="0"/>
                <a:ea typeface="Calibri" panose="020F0502020204030204" pitchFamily="34" charset="0"/>
                <a:cs typeface="Times New Roman" panose="02020603050405020304" pitchFamily="18" charset="0"/>
              </a:rPr>
              <a:t>Samarqand-2025</a:t>
            </a:r>
            <a:endParaRPr lang="ru-RU" sz="2400" dirty="0">
              <a:effectLst/>
              <a:latin typeface="Calibri" panose="020F0502020204030204" pitchFamily="34" charset="0"/>
              <a:ea typeface="Calibri" panose="020F0502020204030204" pitchFamily="34" charset="0"/>
              <a:cs typeface="Times New Roman" panose="02020603050405020304" pitchFamily="18" charset="0"/>
            </a:endParaRPr>
          </a:p>
          <a:p>
            <a:pPr algn="ctr"/>
            <a:br>
              <a:rPr lang="en-US" dirty="0"/>
            </a:br>
            <a:endParaRPr lang="ru-RU" dirty="0"/>
          </a:p>
        </p:txBody>
      </p:sp>
    </p:spTree>
    <p:extLst>
      <p:ext uri="{BB962C8B-B14F-4D97-AF65-F5344CB8AC3E}">
        <p14:creationId xmlns:p14="http://schemas.microsoft.com/office/powerpoint/2010/main" val="13842047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7E7F411-3AB1-4AAE-AB1F-469379696299}"/>
              </a:ext>
            </a:extLst>
          </p:cNvPr>
          <p:cNvSpPr>
            <a:spLocks noGrp="1"/>
          </p:cNvSpPr>
          <p:nvPr>
            <p:ph type="title"/>
          </p:nvPr>
        </p:nvSpPr>
        <p:spPr>
          <a:xfrm>
            <a:off x="2592925" y="624110"/>
            <a:ext cx="8911687" cy="921886"/>
          </a:xfrm>
        </p:spPr>
        <p:txBody>
          <a:bodyPr>
            <a:normAutofit fontScale="90000"/>
          </a:bodyPr>
          <a:lstStyle/>
          <a:p>
            <a:pPr algn="ct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Artezian</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qudug’iga</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yer</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osti</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suvlarini</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oqib</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kelish</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va</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debitiga</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ta’sir</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etadigan</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omillar</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a:t>
            </a:r>
            <a:br>
              <a:rPr lang="ru-RU" sz="2400" dirty="0">
                <a:effectLst/>
                <a:latin typeface="Calibri" panose="020F0502020204030204" pitchFamily="34" charset="0"/>
                <a:ea typeface="Calibri" panose="020F0502020204030204" pitchFamily="34" charset="0"/>
                <a:cs typeface="Times New Roman" panose="02020603050405020304" pitchFamily="18" charset="0"/>
              </a:rPr>
            </a:br>
            <a:endParaRPr lang="ru-RU" sz="2400" dirty="0"/>
          </a:p>
        </p:txBody>
      </p:sp>
      <p:sp>
        <p:nvSpPr>
          <p:cNvPr id="3" name="Объект 2">
            <a:extLst>
              <a:ext uri="{FF2B5EF4-FFF2-40B4-BE49-F238E27FC236}">
                <a16:creationId xmlns:a16="http://schemas.microsoft.com/office/drawing/2014/main" id="{F3897162-D39D-404D-A22F-6D7D9B3204AE}"/>
              </a:ext>
            </a:extLst>
          </p:cNvPr>
          <p:cNvSpPr>
            <a:spLocks noGrp="1"/>
          </p:cNvSpPr>
          <p:nvPr>
            <p:ph idx="1"/>
          </p:nvPr>
        </p:nvSpPr>
        <p:spPr>
          <a:xfrm>
            <a:off x="4355183" y="4458878"/>
            <a:ext cx="10454326" cy="4977353"/>
          </a:xfrm>
        </p:spPr>
        <p:txBody>
          <a:bodyPr/>
          <a:lstStyle/>
          <a:p>
            <a:endParaRPr lang="ru-RU" dirty="0"/>
          </a:p>
        </p:txBody>
      </p:sp>
      <p:pic>
        <p:nvPicPr>
          <p:cNvPr id="4101" name="Рисунок 1">
            <a:extLst>
              <a:ext uri="{FF2B5EF4-FFF2-40B4-BE49-F238E27FC236}">
                <a16:creationId xmlns:a16="http://schemas.microsoft.com/office/drawing/2014/main" id="{8A88A0FF-F8A9-4EA9-821C-511467BDFA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2437" t="20047" r="20641"/>
          <a:stretch>
            <a:fillRect/>
          </a:stretch>
        </p:blipFill>
        <p:spPr bwMode="auto">
          <a:xfrm>
            <a:off x="2045110" y="1848465"/>
            <a:ext cx="4434348" cy="4070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2" name="Рисунок 1">
            <a:extLst>
              <a:ext uri="{FF2B5EF4-FFF2-40B4-BE49-F238E27FC236}">
                <a16:creationId xmlns:a16="http://schemas.microsoft.com/office/drawing/2014/main" id="{EDF5C5B2-2A6B-473B-8A32-99657606AE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8388" y="1848465"/>
            <a:ext cx="3671786" cy="3942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334031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6240E14-8B01-470E-A785-AAD895D3C089}"/>
              </a:ext>
            </a:extLst>
          </p:cNvPr>
          <p:cNvSpPr>
            <a:spLocks noGrp="1"/>
          </p:cNvSpPr>
          <p:nvPr>
            <p:ph type="title"/>
          </p:nvPr>
        </p:nvSpPr>
        <p:spPr>
          <a:xfrm>
            <a:off x="1622324" y="417632"/>
            <a:ext cx="9833128" cy="1057207"/>
          </a:xfrm>
        </p:spPr>
        <p:txBody>
          <a:bodyPr>
            <a:normAutofit fontScale="90000"/>
          </a:bodyPr>
          <a:lstStyle/>
          <a:p>
            <a:pPr algn="ctr"/>
            <a:r>
              <a:rPr lang="en-US" sz="2400" dirty="0">
                <a:effectLst/>
                <a:latin typeface="Times New Roman" panose="02020603050405020304" pitchFamily="18" charset="0"/>
                <a:ea typeface="Calibri" panose="020F0502020204030204" pitchFamily="34" charset="0"/>
              </a:rPr>
              <a:t>Bir </a:t>
            </a:r>
            <a:r>
              <a:rPr lang="en-US" sz="2400" dirty="0" err="1">
                <a:effectLst/>
                <a:latin typeface="Times New Roman" panose="02020603050405020304" pitchFamily="18" charset="0"/>
                <a:ea typeface="Calibri" panose="020F0502020204030204" pitchFamily="34" charset="0"/>
              </a:rPr>
              <a:t>yoki</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bir</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necha</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qatlamdan</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suv</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oladigan</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quduqlarda</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ularning</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joylashuv</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o’rni</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va</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ish</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tartibini</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aniqlash</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sxemasi</a:t>
            </a:r>
            <a:br>
              <a:rPr lang="en-US" sz="2400" dirty="0">
                <a:effectLst/>
                <a:latin typeface="Times New Roman" panose="02020603050405020304" pitchFamily="18" charset="0"/>
                <a:ea typeface="Calibri" panose="020F0502020204030204" pitchFamily="34" charset="0"/>
              </a:rPr>
            </a:br>
            <a:endParaRPr lang="ru-RU" sz="2000" dirty="0"/>
          </a:p>
        </p:txBody>
      </p:sp>
      <p:sp>
        <p:nvSpPr>
          <p:cNvPr id="3" name="Объект 2">
            <a:extLst>
              <a:ext uri="{FF2B5EF4-FFF2-40B4-BE49-F238E27FC236}">
                <a16:creationId xmlns:a16="http://schemas.microsoft.com/office/drawing/2014/main" id="{4764D094-1C9D-460F-B029-044F8E897013}"/>
              </a:ext>
            </a:extLst>
          </p:cNvPr>
          <p:cNvSpPr>
            <a:spLocks noGrp="1"/>
          </p:cNvSpPr>
          <p:nvPr>
            <p:ph idx="1"/>
          </p:nvPr>
        </p:nvSpPr>
        <p:spPr>
          <a:xfrm>
            <a:off x="1504335" y="2733232"/>
            <a:ext cx="18735576" cy="5836350"/>
          </a:xfrm>
        </p:spPr>
        <p:txBody>
          <a:bodyPr/>
          <a:lstStyle/>
          <a:p>
            <a:endParaRPr lang="ru-RU" dirty="0"/>
          </a:p>
        </p:txBody>
      </p:sp>
      <p:pic>
        <p:nvPicPr>
          <p:cNvPr id="5122" name="Рисунок 25">
            <a:extLst>
              <a:ext uri="{FF2B5EF4-FFF2-40B4-BE49-F238E27FC236}">
                <a16:creationId xmlns:a16="http://schemas.microsoft.com/office/drawing/2014/main" id="{D778F6E5-6B7D-4576-93B0-AD2E361F75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8382" r="3473" b="4245"/>
          <a:stretch>
            <a:fillRect/>
          </a:stretch>
        </p:blipFill>
        <p:spPr bwMode="auto">
          <a:xfrm>
            <a:off x="1946787" y="1936955"/>
            <a:ext cx="8996516" cy="4748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4635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169EDB9-252D-49D3-AED3-C65B6B4C3A51}"/>
              </a:ext>
            </a:extLst>
          </p:cNvPr>
          <p:cNvSpPr>
            <a:spLocks noGrp="1"/>
          </p:cNvSpPr>
          <p:nvPr>
            <p:ph type="title"/>
          </p:nvPr>
        </p:nvSpPr>
        <p:spPr>
          <a:xfrm>
            <a:off x="2592925" y="624110"/>
            <a:ext cx="8911687" cy="714496"/>
          </a:xfrm>
        </p:spPr>
        <p:txBody>
          <a:bodyPr>
            <a:normAutofit/>
          </a:bodyPr>
          <a:lstStyle/>
          <a:p>
            <a:pPr algn="ctr"/>
            <a:r>
              <a:rPr lang="en-US" sz="2400" dirty="0" err="1">
                <a:effectLst/>
                <a:latin typeface="Times New Roman" panose="02020603050405020304" pitchFamily="18" charset="0"/>
                <a:ea typeface="Calibri" panose="020F0502020204030204" pitchFamily="34" charset="0"/>
              </a:rPr>
              <a:t>O'zaro</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ta'sir</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qiluvchi</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quduqlar</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guruhining</a:t>
            </a:r>
            <a:r>
              <a:rPr lang="en-US" sz="2400" dirty="0">
                <a:effectLst/>
                <a:latin typeface="Times New Roman" panose="02020603050405020304" pitchFamily="18" charset="0"/>
                <a:ea typeface="Calibri" panose="020F0502020204030204" pitchFamily="34" charset="0"/>
              </a:rPr>
              <a:t> </a:t>
            </a:r>
            <a:r>
              <a:rPr lang="en-US" sz="2400" dirty="0" err="1">
                <a:effectLst/>
                <a:latin typeface="Times New Roman" panose="02020603050405020304" pitchFamily="18" charset="0"/>
                <a:ea typeface="Calibri" panose="020F0502020204030204" pitchFamily="34" charset="0"/>
              </a:rPr>
              <a:t>sxemasi</a:t>
            </a:r>
            <a:endParaRPr lang="ru-RU" sz="2400" dirty="0"/>
          </a:p>
        </p:txBody>
      </p:sp>
      <p:sp>
        <p:nvSpPr>
          <p:cNvPr id="3" name="Объект 2">
            <a:extLst>
              <a:ext uri="{FF2B5EF4-FFF2-40B4-BE49-F238E27FC236}">
                <a16:creationId xmlns:a16="http://schemas.microsoft.com/office/drawing/2014/main" id="{4ACD6746-D00D-4B01-8BF9-EA15E19A5CA2}"/>
              </a:ext>
            </a:extLst>
          </p:cNvPr>
          <p:cNvSpPr>
            <a:spLocks noGrp="1"/>
          </p:cNvSpPr>
          <p:nvPr>
            <p:ph idx="1"/>
          </p:nvPr>
        </p:nvSpPr>
        <p:spPr>
          <a:xfrm>
            <a:off x="1091382" y="255639"/>
            <a:ext cx="20753288" cy="12529425"/>
          </a:xfrm>
        </p:spPr>
        <p:txBody>
          <a:bodyPr/>
          <a:lstStyle/>
          <a:p>
            <a:endParaRPr lang="ru-RU" dirty="0"/>
          </a:p>
        </p:txBody>
      </p:sp>
      <p:pic>
        <p:nvPicPr>
          <p:cNvPr id="6146" name="Рисунок 2">
            <a:extLst>
              <a:ext uri="{FF2B5EF4-FFF2-40B4-BE49-F238E27FC236}">
                <a16:creationId xmlns:a16="http://schemas.microsoft.com/office/drawing/2014/main" id="{C318C536-7B84-4805-B6AC-2990AC4CAC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180" t="69489" r="2641" b="1509"/>
          <a:stretch>
            <a:fillRect/>
          </a:stretch>
        </p:blipFill>
        <p:spPr bwMode="auto">
          <a:xfrm>
            <a:off x="2989007" y="1445341"/>
            <a:ext cx="7413522" cy="4444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702838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47542E6-D813-47E9-97E7-BF39CEABD223}"/>
              </a:ext>
            </a:extLst>
          </p:cNvPr>
          <p:cNvSpPr>
            <a:spLocks noGrp="1"/>
          </p:cNvSpPr>
          <p:nvPr>
            <p:ph type="title"/>
          </p:nvPr>
        </p:nvSpPr>
        <p:spPr>
          <a:xfrm>
            <a:off x="2036191" y="624110"/>
            <a:ext cx="9468422" cy="1280890"/>
          </a:xfrm>
        </p:spPr>
        <p:txBody>
          <a:bodyPr>
            <a:normAutofit fontScale="90000"/>
          </a:bodyPr>
          <a:lstStyle/>
          <a:p>
            <a:pPr>
              <a:lnSpc>
                <a:spcPct val="115000"/>
              </a:lnSpc>
              <a:spcAft>
                <a:spcPts val="1000"/>
              </a:spcAft>
            </a:pPr>
            <a:r>
              <a:rPr lang="uz-Cyrl-UZ" sz="2200" b="1" dirty="0">
                <a:effectLst/>
                <a:latin typeface="Times New Roman" panose="02020603050405020304" pitchFamily="18" charset="0"/>
                <a:ea typeface="Calibri" panose="020F0502020204030204" pitchFamily="34" charset="0"/>
                <a:cs typeface="Times New Roman" panose="02020603050405020304" pitchFamily="18" charset="0"/>
              </a:rPr>
              <a:t>Ch</a:t>
            </a: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o’</a:t>
            </a:r>
            <a:r>
              <a:rPr lang="uz-Cyrl-UZ" sz="2200" b="1" dirty="0">
                <a:effectLst/>
                <a:latin typeface="Times New Roman" panose="02020603050405020304" pitchFamily="18" charset="0"/>
                <a:ea typeface="Calibri" panose="020F0502020204030204" pitchFamily="34" charset="0"/>
                <a:cs typeface="Times New Roman" panose="02020603050405020304" pitchFamily="18" charset="0"/>
              </a:rPr>
              <a:t>ponota suv inshootlari va Samarqand shahriga suv berish tizimi </a:t>
            </a:r>
            <a:r>
              <a:rPr lang="it-IT" sz="2200" b="1" dirty="0">
                <a:effectLst/>
                <a:latin typeface="Times New Roman" panose="02020603050405020304" pitchFamily="18" charset="0"/>
                <a:ea typeface="Calibri" panose="020F0502020204030204" pitchFamily="34" charset="0"/>
                <a:cs typeface="Times New Roman" panose="02020603050405020304" pitchFamily="18" charset="0"/>
              </a:rPr>
              <a:t>sxemasi.</a:t>
            </a:r>
            <a:br>
              <a:rPr lang="ru-RU" sz="2200" b="1" dirty="0">
                <a:effectLst/>
                <a:latin typeface="Calibri" panose="020F0502020204030204" pitchFamily="34" charset="0"/>
                <a:ea typeface="Calibri" panose="020F0502020204030204" pitchFamily="34" charset="0"/>
                <a:cs typeface="Times New Roman" panose="02020603050405020304" pitchFamily="18" charset="0"/>
              </a:rPr>
            </a:br>
            <a:r>
              <a:rPr lang="it-IT" sz="1800" dirty="0">
                <a:effectLst/>
                <a:latin typeface="Times New Roman" panose="02020603050405020304" pitchFamily="18" charset="0"/>
                <a:ea typeface="Calibri" panose="020F0502020204030204" pitchFamily="34" charset="0"/>
                <a:cs typeface="Times New Roman" panose="02020603050405020304" pitchFamily="18" charset="0"/>
              </a:rPr>
              <a:t>1 – </a:t>
            </a:r>
            <a:r>
              <a:rPr lang="uz-Cyrl-UZ" sz="1800" dirty="0">
                <a:effectLst/>
                <a:latin typeface="Times New Roman" panose="02020603050405020304" pitchFamily="18" charset="0"/>
                <a:ea typeface="Calibri" panose="020F0502020204030204" pitchFamily="34" charset="0"/>
                <a:cs typeface="Times New Roman" panose="02020603050405020304" pitchFamily="18" charset="0"/>
              </a:rPr>
              <a:t>suv qabub qilish </a:t>
            </a:r>
            <a:r>
              <a:rPr lang="it-IT" sz="1800" dirty="0">
                <a:effectLst/>
                <a:latin typeface="Times New Roman" panose="02020603050405020304" pitchFamily="18" charset="0"/>
                <a:ea typeface="Calibri" panose="020F0502020204030204" pitchFamily="34" charset="0"/>
                <a:cs typeface="Times New Roman" panose="02020603050405020304" pitchFamily="18" charset="0"/>
              </a:rPr>
              <a:t>burg‘ qudug‘i			5 – bosimli suv minorasi</a:t>
            </a:r>
            <a:br>
              <a:rPr lang="ru-RU" sz="1800" dirty="0">
                <a:effectLst/>
                <a:latin typeface="Calibri" panose="020F0502020204030204" pitchFamily="34" charset="0"/>
                <a:ea typeface="Calibri" panose="020F0502020204030204" pitchFamily="34" charset="0"/>
                <a:cs typeface="Times New Roman" panose="02020603050405020304" pitchFamily="18" charset="0"/>
              </a:rPr>
            </a:br>
            <a:r>
              <a:rPr lang="it-IT" sz="1800" dirty="0">
                <a:effectLst/>
                <a:latin typeface="Times New Roman" panose="02020603050405020304" pitchFamily="18" charset="0"/>
                <a:ea typeface="Calibri" panose="020F0502020204030204" pitchFamily="34" charset="0"/>
                <a:cs typeface="Times New Roman" panose="02020603050405020304" pitchFamily="18" charset="0"/>
              </a:rPr>
              <a:t>2 – 1</a:t>
            </a:r>
            <a:r>
              <a:rPr lang="uz-Cyrl-UZ" sz="1800" dirty="0">
                <a:effectLst/>
                <a:latin typeface="Times New Roman" panose="02020603050405020304" pitchFamily="18" charset="0"/>
                <a:ea typeface="Calibri" panose="020F0502020204030204" pitchFamily="34" charset="0"/>
                <a:cs typeface="Times New Roman" panose="02020603050405020304" pitchFamily="18" charset="0"/>
              </a:rPr>
              <a:t>-bosqich nasos stansiyasi</a:t>
            </a:r>
            <a:r>
              <a:rPr lang="it-IT" sz="1800" dirty="0">
                <a:effectLst/>
                <a:latin typeface="Times New Roman" panose="02020603050405020304" pitchFamily="18" charset="0"/>
                <a:ea typeface="Calibri" panose="020F0502020204030204" pitchFamily="34" charset="0"/>
                <a:cs typeface="Times New Roman" panose="02020603050405020304" pitchFamily="18" charset="0"/>
              </a:rPr>
              <a:t>			6 – </a:t>
            </a:r>
            <a:r>
              <a:rPr lang="uz-Cyrl-UZ" sz="1800" dirty="0">
                <a:effectLst/>
                <a:latin typeface="Times New Roman" panose="02020603050405020304" pitchFamily="18" charset="0"/>
                <a:ea typeface="Calibri" panose="020F0502020204030204" pitchFamily="34" charset="0"/>
                <a:cs typeface="Times New Roman" panose="02020603050405020304" pitchFamily="18" charset="0"/>
              </a:rPr>
              <a:t>shahar suv tarqatish </a:t>
            </a:r>
            <a:r>
              <a:rPr lang="it-IT" sz="1800" dirty="0">
                <a:effectLst/>
                <a:latin typeface="Times New Roman" panose="02020603050405020304" pitchFamily="18" charset="0"/>
                <a:ea typeface="Calibri" panose="020F0502020204030204" pitchFamily="34" charset="0"/>
                <a:cs typeface="Times New Roman" panose="02020603050405020304" pitchFamily="18" charset="0"/>
              </a:rPr>
              <a:t>tarmog‘i</a:t>
            </a:r>
            <a:br>
              <a:rPr lang="ru-RU" sz="1800" dirty="0">
                <a:effectLst/>
                <a:latin typeface="Calibri" panose="020F0502020204030204" pitchFamily="34" charset="0"/>
                <a:ea typeface="Calibri" panose="020F0502020204030204" pitchFamily="34" charset="0"/>
                <a:cs typeface="Times New Roman" panose="02020603050405020304" pitchFamily="18" charset="0"/>
              </a:rPr>
            </a:br>
            <a:r>
              <a:rPr lang="it-IT" sz="1800" dirty="0">
                <a:effectLst/>
                <a:latin typeface="Times New Roman" panose="02020603050405020304" pitchFamily="18" charset="0"/>
                <a:ea typeface="Calibri" panose="020F0502020204030204" pitchFamily="34" charset="0"/>
                <a:cs typeface="Times New Roman" panose="02020603050405020304" pitchFamily="18" charset="0"/>
              </a:rPr>
              <a:t>3 – toza suv </a:t>
            </a:r>
            <a:r>
              <a:rPr lang="uz-Cyrl-UZ" sz="1800" dirty="0">
                <a:effectLst/>
                <a:latin typeface="Times New Roman" panose="02020603050405020304" pitchFamily="18" charset="0"/>
                <a:ea typeface="Calibri" panose="020F0502020204030204" pitchFamily="34" charset="0"/>
                <a:cs typeface="Times New Roman" panose="02020603050405020304" pitchFamily="18" charset="0"/>
              </a:rPr>
              <a:t>to‘plash havzasi</a:t>
            </a:r>
            <a:r>
              <a:rPr lang="it-IT" sz="1800" dirty="0">
                <a:effectLst/>
                <a:latin typeface="Times New Roman" panose="02020603050405020304" pitchFamily="18" charset="0"/>
                <a:ea typeface="Calibri" panose="020F0502020204030204" pitchFamily="34" charset="0"/>
                <a:cs typeface="Times New Roman" panose="02020603050405020304" pitchFamily="18" charset="0"/>
              </a:rPr>
              <a:t>			7 – suv </a:t>
            </a:r>
            <a:r>
              <a:rPr lang="uz-Cyrl-UZ" sz="1800" dirty="0">
                <a:effectLst/>
                <a:latin typeface="Times New Roman" panose="02020603050405020304" pitchFamily="18" charset="0"/>
                <a:ea typeface="Calibri" panose="020F0502020204030204" pitchFamily="34" charset="0"/>
                <a:cs typeface="Times New Roman" panose="02020603050405020304" pitchFamily="18" charset="0"/>
              </a:rPr>
              <a:t>eltish </a:t>
            </a:r>
            <a:r>
              <a:rPr lang="it-IT" sz="1800" dirty="0">
                <a:effectLst/>
                <a:latin typeface="Times New Roman" panose="02020603050405020304" pitchFamily="18" charset="0"/>
                <a:ea typeface="Calibri" panose="020F0502020204030204" pitchFamily="34" charset="0"/>
                <a:cs typeface="Times New Roman" panose="02020603050405020304" pitchFamily="18" charset="0"/>
              </a:rPr>
              <a:t>quvurlari</a:t>
            </a:r>
            <a:br>
              <a:rPr lang="ru-RU" sz="1800" dirty="0">
                <a:effectLst/>
                <a:latin typeface="Calibri" panose="020F0502020204030204" pitchFamily="34" charset="0"/>
                <a:ea typeface="Calibri" panose="020F0502020204030204" pitchFamily="34" charset="0"/>
                <a:cs typeface="Times New Roman" panose="02020603050405020304" pitchFamily="18" charset="0"/>
              </a:rPr>
            </a:br>
            <a:r>
              <a:rPr lang="uz-Cyrl-UZ" sz="1800" dirty="0">
                <a:effectLst/>
                <a:latin typeface="Times New Roman" panose="02020603050405020304" pitchFamily="18" charset="0"/>
                <a:ea typeface="Calibri" panose="020F0502020204030204" pitchFamily="34" charset="0"/>
                <a:cs typeface="Times New Roman" panose="02020603050405020304" pitchFamily="18" charset="0"/>
              </a:rPr>
              <a:t>4</a:t>
            </a:r>
            <a:r>
              <a:rPr lang="it-IT" sz="1800" dirty="0">
                <a:effectLst/>
                <a:latin typeface="Times New Roman" panose="02020603050405020304" pitchFamily="18" charset="0"/>
                <a:ea typeface="Calibri" panose="020F0502020204030204" pitchFamily="34" charset="0"/>
                <a:cs typeface="Times New Roman" panose="02020603050405020304" pitchFamily="18" charset="0"/>
              </a:rPr>
              <a:t> – </a:t>
            </a:r>
            <a:r>
              <a:rPr lang="uz-Cyrl-UZ" sz="1800" dirty="0">
                <a:effectLst/>
                <a:latin typeface="Times New Roman" panose="02020603050405020304" pitchFamily="18" charset="0"/>
                <a:ea typeface="Calibri" panose="020F0502020204030204" pitchFamily="34" charset="0"/>
                <a:cs typeface="Times New Roman" panose="02020603050405020304" pitchFamily="18" charset="0"/>
              </a:rPr>
              <a:t>2-bosqich nasos stansiyasi</a:t>
            </a:r>
            <a:br>
              <a:rPr lang="ru-RU" sz="1800" dirty="0">
                <a:effectLst/>
                <a:latin typeface="Calibri" panose="020F0502020204030204" pitchFamily="34" charset="0"/>
                <a:ea typeface="Calibri" panose="020F0502020204030204" pitchFamily="34" charset="0"/>
                <a:cs typeface="Times New Roman" panose="02020603050405020304" pitchFamily="18" charset="0"/>
              </a:rPr>
            </a:br>
            <a:endParaRPr lang="ru-RU" dirty="0"/>
          </a:p>
        </p:txBody>
      </p:sp>
      <p:sp>
        <p:nvSpPr>
          <p:cNvPr id="3" name="Объект 2">
            <a:extLst>
              <a:ext uri="{FF2B5EF4-FFF2-40B4-BE49-F238E27FC236}">
                <a16:creationId xmlns:a16="http://schemas.microsoft.com/office/drawing/2014/main" id="{3C087BBD-EC19-410F-978B-E45DF57CBC0F}"/>
              </a:ext>
            </a:extLst>
          </p:cNvPr>
          <p:cNvSpPr>
            <a:spLocks noGrp="1"/>
          </p:cNvSpPr>
          <p:nvPr>
            <p:ph idx="1"/>
          </p:nvPr>
        </p:nvSpPr>
        <p:spPr>
          <a:xfrm>
            <a:off x="1483520" y="3739715"/>
            <a:ext cx="17518978" cy="6542522"/>
          </a:xfrm>
        </p:spPr>
        <p:txBody>
          <a:bodyPr/>
          <a:lstStyle/>
          <a:p>
            <a:endParaRPr lang="ru-RU" dirty="0"/>
          </a:p>
        </p:txBody>
      </p:sp>
      <p:pic>
        <p:nvPicPr>
          <p:cNvPr id="7170" name="Picture 2">
            <a:extLst>
              <a:ext uri="{FF2B5EF4-FFF2-40B4-BE49-F238E27FC236}">
                <a16:creationId xmlns:a16="http://schemas.microsoft.com/office/drawing/2014/main" id="{2B7AFF63-E8AD-488F-97EB-9BD21C488E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4671" y="2487561"/>
            <a:ext cx="9596284" cy="3588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43233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0348E34-5839-40C4-B6C1-BE5EC47EDFFE}"/>
              </a:ext>
            </a:extLst>
          </p:cNvPr>
          <p:cNvSpPr>
            <a:spLocks noGrp="1"/>
          </p:cNvSpPr>
          <p:nvPr>
            <p:ph type="title"/>
          </p:nvPr>
        </p:nvSpPr>
        <p:spPr>
          <a:xfrm>
            <a:off x="2592925" y="624110"/>
            <a:ext cx="8911687" cy="686216"/>
          </a:xfrm>
        </p:spPr>
        <p:txBody>
          <a:bodyPr>
            <a:normAutofit/>
          </a:bodyPr>
          <a:lstStyle/>
          <a:p>
            <a:pPr algn="ctr"/>
            <a:r>
              <a:rPr lang="uz-Cyrl-UZ" sz="2400" dirty="0">
                <a:effectLst/>
                <a:latin typeface="Times New Roman" panose="02020603050405020304" pitchFamily="18" charset="0"/>
                <a:ea typeface="Calibri" panose="020F0502020204030204" pitchFamily="34" charset="0"/>
              </a:rPr>
              <a:t>Cho’ponota SI hududida joylashgan quduqlarni konstruktiv sxemasi.</a:t>
            </a:r>
            <a:endParaRPr lang="ru-RU" sz="2400" dirty="0"/>
          </a:p>
        </p:txBody>
      </p:sp>
      <p:sp>
        <p:nvSpPr>
          <p:cNvPr id="3" name="Объект 2">
            <a:extLst>
              <a:ext uri="{FF2B5EF4-FFF2-40B4-BE49-F238E27FC236}">
                <a16:creationId xmlns:a16="http://schemas.microsoft.com/office/drawing/2014/main" id="{6E433647-208F-487E-8DA0-67F6333C6A92}"/>
              </a:ext>
            </a:extLst>
          </p:cNvPr>
          <p:cNvSpPr>
            <a:spLocks noGrp="1"/>
          </p:cNvSpPr>
          <p:nvPr>
            <p:ph idx="1"/>
          </p:nvPr>
        </p:nvSpPr>
        <p:spPr>
          <a:xfrm>
            <a:off x="3371899" y="2943223"/>
            <a:ext cx="15220556" cy="5277566"/>
          </a:xfrm>
        </p:spPr>
        <p:txBody>
          <a:bodyPr/>
          <a:lstStyle/>
          <a:p>
            <a:endParaRPr lang="ru-RU" dirty="0"/>
          </a:p>
        </p:txBody>
      </p:sp>
      <p:pic>
        <p:nvPicPr>
          <p:cNvPr id="8194" name="Рисунок 1" descr="Скважина №52-Model.jpg">
            <a:extLst>
              <a:ext uri="{FF2B5EF4-FFF2-40B4-BE49-F238E27FC236}">
                <a16:creationId xmlns:a16="http://schemas.microsoft.com/office/drawing/2014/main" id="{F3188F02-8413-42F3-B9EE-754B2AE041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2594" y="1310326"/>
            <a:ext cx="8613057" cy="4796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18327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750D6B8-E043-4D17-A38D-0087259C128E}"/>
              </a:ext>
            </a:extLst>
          </p:cNvPr>
          <p:cNvSpPr>
            <a:spLocks noGrp="1"/>
          </p:cNvSpPr>
          <p:nvPr>
            <p:ph type="title"/>
          </p:nvPr>
        </p:nvSpPr>
        <p:spPr>
          <a:xfrm>
            <a:off x="2592925" y="624110"/>
            <a:ext cx="8911687" cy="987874"/>
          </a:xfrm>
        </p:spPr>
        <p:txBody>
          <a:bodyPr>
            <a:normAutofit fontScale="90000"/>
          </a:bodyPr>
          <a:lstStyle/>
          <a:p>
            <a:pPr algn="ctr"/>
            <a:r>
              <a:rPr lang="uz-Cyrl-UZ" sz="2400" dirty="0">
                <a:effectLst/>
                <a:latin typeface="Times New Roman" panose="02020603050405020304" pitchFamily="18" charset="0"/>
                <a:ea typeface="Calibri" panose="020F0502020204030204" pitchFamily="34" charset="0"/>
                <a:cs typeface="Times New Roman" panose="02020603050405020304" pitchFamily="18" charset="0"/>
              </a:rPr>
              <a:t>Cho’ponota suv inshootlari hududidagi 7-raqamli quduq debiti va solishtirma debitini vaqt davomida o‘zgarish grafigi </a:t>
            </a:r>
            <a:br>
              <a:rPr lang="ru-RU" sz="1800" dirty="0">
                <a:effectLst/>
                <a:latin typeface="Calibri" panose="020F0502020204030204" pitchFamily="34" charset="0"/>
                <a:ea typeface="Calibri" panose="020F0502020204030204" pitchFamily="34" charset="0"/>
                <a:cs typeface="Times New Roman" panose="02020603050405020304" pitchFamily="18" charset="0"/>
              </a:rPr>
            </a:br>
            <a:endParaRPr lang="ru-RU" dirty="0"/>
          </a:p>
        </p:txBody>
      </p:sp>
      <p:sp>
        <p:nvSpPr>
          <p:cNvPr id="3" name="Объект 2">
            <a:extLst>
              <a:ext uri="{FF2B5EF4-FFF2-40B4-BE49-F238E27FC236}">
                <a16:creationId xmlns:a16="http://schemas.microsoft.com/office/drawing/2014/main" id="{319CAFAE-66DC-4C8E-993D-F3583D66D19E}"/>
              </a:ext>
            </a:extLst>
          </p:cNvPr>
          <p:cNvSpPr>
            <a:spLocks noGrp="1"/>
          </p:cNvSpPr>
          <p:nvPr>
            <p:ph idx="1"/>
          </p:nvPr>
        </p:nvSpPr>
        <p:spPr>
          <a:xfrm>
            <a:off x="3132248" y="3688434"/>
            <a:ext cx="16466514" cy="5419426"/>
          </a:xfrm>
        </p:spPr>
        <p:txBody>
          <a:bodyPr/>
          <a:lstStyle/>
          <a:p>
            <a:endParaRPr lang="ru-RU" dirty="0"/>
          </a:p>
        </p:txBody>
      </p:sp>
      <p:pic>
        <p:nvPicPr>
          <p:cNvPr id="9218" name="Picture 2">
            <a:extLst>
              <a:ext uri="{FF2B5EF4-FFF2-40B4-BE49-F238E27FC236}">
                <a16:creationId xmlns:a16="http://schemas.microsoft.com/office/drawing/2014/main" id="{ED89889C-A597-4066-AA90-D5A52D6DAD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3935" y="1710812"/>
            <a:ext cx="8514736" cy="4680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615611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трелка: вниз 2">
            <a:extLst>
              <a:ext uri="{FF2B5EF4-FFF2-40B4-BE49-F238E27FC236}">
                <a16:creationId xmlns:a16="http://schemas.microsoft.com/office/drawing/2014/main" id="{2DA302EF-59D6-4347-A710-274E86569226}"/>
              </a:ext>
            </a:extLst>
          </p:cNvPr>
          <p:cNvSpPr/>
          <p:nvPr/>
        </p:nvSpPr>
        <p:spPr>
          <a:xfrm>
            <a:off x="3362633" y="639098"/>
            <a:ext cx="5771535" cy="2789902"/>
          </a:xfrm>
          <a:prstGeom prst="downArrow">
            <a:avLst>
              <a:gd name="adj1" fmla="val 50000"/>
              <a:gd name="adj2" fmla="val 48039"/>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err="1"/>
              <a:t>Suv</a:t>
            </a:r>
            <a:r>
              <a:rPr lang="en-US" sz="2400" dirty="0"/>
              <a:t> </a:t>
            </a:r>
            <a:r>
              <a:rPr lang="en-US" sz="2400" dirty="0" err="1"/>
              <a:t>resurslari</a:t>
            </a:r>
            <a:r>
              <a:rPr lang="en-US" sz="2400" dirty="0"/>
              <a:t> </a:t>
            </a:r>
            <a:r>
              <a:rPr lang="en-US" sz="2400" dirty="0" err="1"/>
              <a:t>tanqisligi</a:t>
            </a:r>
            <a:r>
              <a:rPr lang="en-US" sz="2400" dirty="0"/>
              <a:t> </a:t>
            </a:r>
            <a:r>
              <a:rPr lang="en-US" sz="2400" dirty="0" err="1"/>
              <a:t>bilan</a:t>
            </a:r>
            <a:r>
              <a:rPr lang="en-US" sz="2400" dirty="0"/>
              <a:t> </a:t>
            </a:r>
            <a:r>
              <a:rPr lang="en-US" sz="2400" dirty="0" err="1"/>
              <a:t>bog’liq</a:t>
            </a:r>
            <a:r>
              <a:rPr lang="en-US" sz="2400" dirty="0"/>
              <a:t> </a:t>
            </a:r>
            <a:r>
              <a:rPr lang="en-US" sz="2400" dirty="0" err="1"/>
              <a:t>bo’lgan</a:t>
            </a:r>
            <a:r>
              <a:rPr lang="en-US" sz="2400" dirty="0"/>
              <a:t> </a:t>
            </a:r>
            <a:r>
              <a:rPr lang="en-US" sz="2400" dirty="0" err="1"/>
              <a:t>ekologik</a:t>
            </a:r>
            <a:r>
              <a:rPr lang="en-US" sz="2400" dirty="0"/>
              <a:t> </a:t>
            </a:r>
            <a:r>
              <a:rPr lang="en-US" sz="2400" dirty="0" err="1"/>
              <a:t>muammolar</a:t>
            </a:r>
            <a:r>
              <a:rPr lang="en-US" sz="2400" dirty="0"/>
              <a:t> </a:t>
            </a:r>
            <a:endParaRPr lang="ru-RU" sz="2400" dirty="0"/>
          </a:p>
        </p:txBody>
      </p:sp>
      <p:sp>
        <p:nvSpPr>
          <p:cNvPr id="5" name="Стрелка: вправо 4">
            <a:extLst>
              <a:ext uri="{FF2B5EF4-FFF2-40B4-BE49-F238E27FC236}">
                <a16:creationId xmlns:a16="http://schemas.microsoft.com/office/drawing/2014/main" id="{A886D22C-BCC8-4EDE-B214-B76FAA514FA6}"/>
              </a:ext>
            </a:extLst>
          </p:cNvPr>
          <p:cNvSpPr/>
          <p:nvPr/>
        </p:nvSpPr>
        <p:spPr>
          <a:xfrm>
            <a:off x="1553498" y="387253"/>
            <a:ext cx="3025886" cy="886025"/>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Suvdan</a:t>
            </a:r>
            <a:r>
              <a:rPr lang="en-US" sz="1400" dirty="0"/>
              <a:t> </a:t>
            </a:r>
            <a:r>
              <a:rPr lang="en-US" sz="1400" dirty="0" err="1"/>
              <a:t>bexisob</a:t>
            </a:r>
            <a:r>
              <a:rPr lang="en-US" sz="1400" dirty="0"/>
              <a:t> </a:t>
            </a:r>
            <a:r>
              <a:rPr lang="en-US" sz="1400" dirty="0" err="1"/>
              <a:t>foydalanish</a:t>
            </a:r>
            <a:endParaRPr lang="ru-RU" sz="1400" dirty="0"/>
          </a:p>
        </p:txBody>
      </p:sp>
      <p:sp>
        <p:nvSpPr>
          <p:cNvPr id="7" name="Стрелка: вправо 6">
            <a:extLst>
              <a:ext uri="{FF2B5EF4-FFF2-40B4-BE49-F238E27FC236}">
                <a16:creationId xmlns:a16="http://schemas.microsoft.com/office/drawing/2014/main" id="{DF9AE692-54A2-4F18-B059-0FF83120E96D}"/>
              </a:ext>
            </a:extLst>
          </p:cNvPr>
          <p:cNvSpPr/>
          <p:nvPr/>
        </p:nvSpPr>
        <p:spPr>
          <a:xfrm>
            <a:off x="1553497" y="1257601"/>
            <a:ext cx="3025888" cy="886025"/>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Mavjud</a:t>
            </a:r>
            <a:r>
              <a:rPr lang="en-US" sz="1400" dirty="0"/>
              <a:t> </a:t>
            </a:r>
            <a:r>
              <a:rPr lang="en-US" sz="1400" dirty="0" err="1"/>
              <a:t>tabiiy</a:t>
            </a:r>
            <a:r>
              <a:rPr lang="en-US" sz="1400" dirty="0"/>
              <a:t> </a:t>
            </a:r>
            <a:r>
              <a:rPr lang="en-US" sz="1400" dirty="0" err="1"/>
              <a:t>suv</a:t>
            </a:r>
            <a:r>
              <a:rPr lang="en-US" sz="1400" dirty="0"/>
              <a:t> </a:t>
            </a:r>
            <a:r>
              <a:rPr lang="en-US" sz="1400" dirty="0" err="1"/>
              <a:t>xavzalarini</a:t>
            </a:r>
            <a:r>
              <a:rPr lang="en-US" sz="1400" dirty="0"/>
              <a:t> </a:t>
            </a:r>
            <a:r>
              <a:rPr lang="en-US" sz="1400" dirty="0" err="1"/>
              <a:t>texnogen</a:t>
            </a:r>
            <a:r>
              <a:rPr lang="en-US" sz="1400" dirty="0"/>
              <a:t> </a:t>
            </a:r>
            <a:r>
              <a:rPr lang="en-US" sz="1400" dirty="0" err="1"/>
              <a:t>ifloslanishi</a:t>
            </a:r>
            <a:endParaRPr lang="ru-RU" sz="1400" dirty="0"/>
          </a:p>
        </p:txBody>
      </p:sp>
      <p:sp>
        <p:nvSpPr>
          <p:cNvPr id="10" name="Прямоугольник 9">
            <a:extLst>
              <a:ext uri="{FF2B5EF4-FFF2-40B4-BE49-F238E27FC236}">
                <a16:creationId xmlns:a16="http://schemas.microsoft.com/office/drawing/2014/main" id="{1D2D72B7-1E82-42D7-A888-92483241D27B}"/>
              </a:ext>
            </a:extLst>
          </p:cNvPr>
          <p:cNvSpPr/>
          <p:nvPr/>
        </p:nvSpPr>
        <p:spPr>
          <a:xfrm>
            <a:off x="2413823" y="4014637"/>
            <a:ext cx="2944764" cy="5346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Muammoning</a:t>
            </a:r>
            <a:r>
              <a:rPr lang="en-US" sz="1400" dirty="0"/>
              <a:t> </a:t>
            </a:r>
            <a:r>
              <a:rPr lang="en-US" sz="1400" dirty="0" err="1"/>
              <a:t>sabablarini</a:t>
            </a:r>
            <a:r>
              <a:rPr lang="en-US" sz="1400" dirty="0"/>
              <a:t> </a:t>
            </a:r>
            <a:r>
              <a:rPr lang="en-US" sz="1400" dirty="0" err="1"/>
              <a:t>to’la</a:t>
            </a:r>
            <a:r>
              <a:rPr lang="en-US" sz="1400" dirty="0"/>
              <a:t> </a:t>
            </a:r>
            <a:r>
              <a:rPr lang="en-US" sz="1400" dirty="0" err="1"/>
              <a:t>taxlil</a:t>
            </a:r>
            <a:r>
              <a:rPr lang="en-US" sz="1400" dirty="0"/>
              <a:t> </a:t>
            </a:r>
            <a:r>
              <a:rPr lang="en-US" sz="1400" dirty="0" err="1"/>
              <a:t>qilish</a:t>
            </a:r>
            <a:endParaRPr lang="ru-RU" sz="1400" dirty="0"/>
          </a:p>
        </p:txBody>
      </p:sp>
      <p:sp>
        <p:nvSpPr>
          <p:cNvPr id="11" name="Прямоугольник 10">
            <a:extLst>
              <a:ext uri="{FF2B5EF4-FFF2-40B4-BE49-F238E27FC236}">
                <a16:creationId xmlns:a16="http://schemas.microsoft.com/office/drawing/2014/main" id="{FE5C4124-CB4C-4550-B8D9-5AE046363339}"/>
              </a:ext>
            </a:extLst>
          </p:cNvPr>
          <p:cNvSpPr/>
          <p:nvPr/>
        </p:nvSpPr>
        <p:spPr>
          <a:xfrm>
            <a:off x="2413823" y="3376152"/>
            <a:ext cx="2944764" cy="5346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Suvdan</a:t>
            </a:r>
            <a:r>
              <a:rPr lang="en-US" sz="1400" dirty="0"/>
              <a:t> </a:t>
            </a:r>
            <a:r>
              <a:rPr lang="en-US" sz="1400" dirty="0" err="1"/>
              <a:t>foydalanishni</a:t>
            </a:r>
            <a:r>
              <a:rPr lang="en-US" sz="1400" dirty="0"/>
              <a:t> </a:t>
            </a:r>
            <a:r>
              <a:rPr lang="en-US" sz="1400" dirty="0" err="1"/>
              <a:t>qatiy</a:t>
            </a:r>
            <a:r>
              <a:rPr lang="en-US" sz="1400" dirty="0"/>
              <a:t> </a:t>
            </a:r>
            <a:r>
              <a:rPr lang="en-US" sz="1400" dirty="0" err="1"/>
              <a:t>nazorat</a:t>
            </a:r>
            <a:r>
              <a:rPr lang="en-US" sz="1400" dirty="0"/>
              <a:t> </a:t>
            </a:r>
            <a:r>
              <a:rPr lang="en-US" sz="1400" dirty="0" err="1"/>
              <a:t>qilish</a:t>
            </a:r>
            <a:endParaRPr lang="ru-RU" sz="1400" dirty="0"/>
          </a:p>
        </p:txBody>
      </p:sp>
      <p:sp>
        <p:nvSpPr>
          <p:cNvPr id="12" name="Прямоугольник 11">
            <a:extLst>
              <a:ext uri="{FF2B5EF4-FFF2-40B4-BE49-F238E27FC236}">
                <a16:creationId xmlns:a16="http://schemas.microsoft.com/office/drawing/2014/main" id="{63F86E33-E093-4944-B780-460CDE3DA0B3}"/>
              </a:ext>
            </a:extLst>
          </p:cNvPr>
          <p:cNvSpPr/>
          <p:nvPr/>
        </p:nvSpPr>
        <p:spPr>
          <a:xfrm>
            <a:off x="2421197" y="4660188"/>
            <a:ext cx="2944764" cy="5346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Istemolchilarga</a:t>
            </a:r>
            <a:r>
              <a:rPr lang="en-US" sz="1400" dirty="0"/>
              <a:t> </a:t>
            </a:r>
            <a:r>
              <a:rPr lang="en-US" sz="1400" dirty="0" err="1"/>
              <a:t>cheklovlar</a:t>
            </a:r>
            <a:r>
              <a:rPr lang="en-US" sz="1400" dirty="0"/>
              <a:t> </a:t>
            </a:r>
            <a:r>
              <a:rPr lang="en-US" sz="1400" dirty="0" err="1"/>
              <a:t>qo’yish</a:t>
            </a:r>
            <a:endParaRPr lang="ru-RU" sz="1400" dirty="0"/>
          </a:p>
        </p:txBody>
      </p:sp>
      <p:sp>
        <p:nvSpPr>
          <p:cNvPr id="13" name="Прямоугольник 12">
            <a:extLst>
              <a:ext uri="{FF2B5EF4-FFF2-40B4-BE49-F238E27FC236}">
                <a16:creationId xmlns:a16="http://schemas.microsoft.com/office/drawing/2014/main" id="{06039127-1146-4F45-BFCE-BE6A5813BED0}"/>
              </a:ext>
            </a:extLst>
          </p:cNvPr>
          <p:cNvSpPr/>
          <p:nvPr/>
        </p:nvSpPr>
        <p:spPr>
          <a:xfrm>
            <a:off x="2421197" y="5317407"/>
            <a:ext cx="2944764" cy="5346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Muammo</a:t>
            </a:r>
            <a:r>
              <a:rPr lang="en-US" sz="1400" dirty="0"/>
              <a:t> </a:t>
            </a:r>
            <a:r>
              <a:rPr lang="en-US" sz="1400" dirty="0" err="1"/>
              <a:t>yechimi</a:t>
            </a:r>
            <a:r>
              <a:rPr lang="en-US" sz="1400" dirty="0"/>
              <a:t> </a:t>
            </a:r>
            <a:r>
              <a:rPr lang="en-US" sz="1400" dirty="0" err="1"/>
              <a:t>bo’yicha</a:t>
            </a:r>
            <a:r>
              <a:rPr lang="en-US" sz="1400" dirty="0"/>
              <a:t> </a:t>
            </a:r>
            <a:r>
              <a:rPr lang="en-US" sz="1400" dirty="0" err="1"/>
              <a:t>amaliy</a:t>
            </a:r>
            <a:r>
              <a:rPr lang="en-US" sz="1400" dirty="0"/>
              <a:t> </a:t>
            </a:r>
            <a:r>
              <a:rPr lang="en-US" sz="1400" dirty="0" err="1"/>
              <a:t>ish</a:t>
            </a:r>
            <a:r>
              <a:rPr lang="en-US" sz="1400" dirty="0"/>
              <a:t> </a:t>
            </a:r>
            <a:r>
              <a:rPr lang="en-US" sz="1400" dirty="0" err="1"/>
              <a:t>olib</a:t>
            </a:r>
            <a:r>
              <a:rPr lang="en-US" sz="1400" dirty="0"/>
              <a:t> </a:t>
            </a:r>
            <a:r>
              <a:rPr lang="en-US" sz="1400" dirty="0" err="1"/>
              <a:t>borish</a:t>
            </a:r>
            <a:endParaRPr lang="ru-RU" sz="1400" dirty="0"/>
          </a:p>
        </p:txBody>
      </p:sp>
      <p:sp>
        <p:nvSpPr>
          <p:cNvPr id="14" name="Прямоугольник 13">
            <a:extLst>
              <a:ext uri="{FF2B5EF4-FFF2-40B4-BE49-F238E27FC236}">
                <a16:creationId xmlns:a16="http://schemas.microsoft.com/office/drawing/2014/main" id="{B839E299-7063-4E4E-9852-7106CA6FB68C}"/>
              </a:ext>
            </a:extLst>
          </p:cNvPr>
          <p:cNvSpPr/>
          <p:nvPr/>
        </p:nvSpPr>
        <p:spPr>
          <a:xfrm>
            <a:off x="7010396" y="5322318"/>
            <a:ext cx="2944764" cy="52971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Muammolarni</a:t>
            </a:r>
            <a:r>
              <a:rPr lang="en-US" sz="1400" dirty="0"/>
              <a:t> </a:t>
            </a:r>
            <a:r>
              <a:rPr lang="en-US" sz="1400" dirty="0" err="1"/>
              <a:t>oldini</a:t>
            </a:r>
            <a:r>
              <a:rPr lang="en-US" sz="1400" dirty="0"/>
              <a:t> </a:t>
            </a:r>
            <a:r>
              <a:rPr lang="en-US" sz="1400" dirty="0" err="1"/>
              <a:t>olish</a:t>
            </a:r>
            <a:r>
              <a:rPr lang="en-US" sz="1400" dirty="0"/>
              <a:t> </a:t>
            </a:r>
            <a:r>
              <a:rPr lang="en-US" sz="1400" dirty="0" err="1"/>
              <a:t>amaliy</a:t>
            </a:r>
            <a:r>
              <a:rPr lang="en-US" sz="1400" dirty="0"/>
              <a:t> </a:t>
            </a:r>
            <a:r>
              <a:rPr lang="en-US" sz="1400" dirty="0" err="1"/>
              <a:t>ishlarni</a:t>
            </a:r>
            <a:r>
              <a:rPr lang="en-US" sz="1400" dirty="0"/>
              <a:t> </a:t>
            </a:r>
            <a:r>
              <a:rPr lang="en-US" sz="1400" dirty="0" err="1"/>
              <a:t>bajarish</a:t>
            </a:r>
            <a:endParaRPr lang="ru-RU" sz="1400" dirty="0"/>
          </a:p>
        </p:txBody>
      </p:sp>
      <p:sp>
        <p:nvSpPr>
          <p:cNvPr id="15" name="Прямоугольник 14">
            <a:extLst>
              <a:ext uri="{FF2B5EF4-FFF2-40B4-BE49-F238E27FC236}">
                <a16:creationId xmlns:a16="http://schemas.microsoft.com/office/drawing/2014/main" id="{75A47615-0870-4C07-8C14-39F6C94180E0}"/>
              </a:ext>
            </a:extLst>
          </p:cNvPr>
          <p:cNvSpPr/>
          <p:nvPr/>
        </p:nvSpPr>
        <p:spPr>
          <a:xfrm>
            <a:off x="6995646" y="4659875"/>
            <a:ext cx="2944764" cy="53494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Suv</a:t>
            </a:r>
            <a:r>
              <a:rPr lang="en-US" sz="1400" dirty="0"/>
              <a:t> </a:t>
            </a:r>
            <a:r>
              <a:rPr lang="en-US" sz="1400" dirty="0" err="1"/>
              <a:t>manbalini</a:t>
            </a:r>
            <a:r>
              <a:rPr lang="en-US" sz="1400" dirty="0"/>
              <a:t> </a:t>
            </a:r>
            <a:r>
              <a:rPr lang="en-US" sz="1400" dirty="0" err="1"/>
              <a:t>ifloslanish</a:t>
            </a:r>
            <a:r>
              <a:rPr lang="en-US" sz="1400" dirty="0"/>
              <a:t> </a:t>
            </a:r>
            <a:r>
              <a:rPr lang="en-US" sz="1400" dirty="0" err="1"/>
              <a:t>va</a:t>
            </a:r>
            <a:r>
              <a:rPr lang="en-US" sz="1400" dirty="0"/>
              <a:t> </a:t>
            </a:r>
            <a:r>
              <a:rPr lang="en-US" sz="1400" dirty="0" err="1"/>
              <a:t>qurib</a:t>
            </a:r>
            <a:r>
              <a:rPr lang="en-US" sz="1400" dirty="0"/>
              <a:t> </a:t>
            </a:r>
            <a:r>
              <a:rPr lang="en-US" sz="1400" dirty="0" err="1"/>
              <a:t>qolishdan</a:t>
            </a:r>
            <a:r>
              <a:rPr lang="en-US" sz="1400" dirty="0"/>
              <a:t> </a:t>
            </a:r>
            <a:r>
              <a:rPr lang="en-US" sz="1400" dirty="0" err="1"/>
              <a:t>saqlash</a:t>
            </a:r>
            <a:r>
              <a:rPr lang="en-US" sz="1400" dirty="0"/>
              <a:t> </a:t>
            </a:r>
            <a:r>
              <a:rPr lang="en-US" sz="1400" dirty="0" err="1"/>
              <a:t>ishlari</a:t>
            </a:r>
            <a:endParaRPr lang="ru-RU" sz="1400" dirty="0"/>
          </a:p>
        </p:txBody>
      </p:sp>
      <p:sp>
        <p:nvSpPr>
          <p:cNvPr id="16" name="Прямоугольник 15">
            <a:extLst>
              <a:ext uri="{FF2B5EF4-FFF2-40B4-BE49-F238E27FC236}">
                <a16:creationId xmlns:a16="http://schemas.microsoft.com/office/drawing/2014/main" id="{543A2476-9E52-4239-86CE-7E12DEA624C2}"/>
              </a:ext>
            </a:extLst>
          </p:cNvPr>
          <p:cNvSpPr/>
          <p:nvPr/>
        </p:nvSpPr>
        <p:spPr>
          <a:xfrm>
            <a:off x="7003021" y="4009107"/>
            <a:ext cx="2944764" cy="53769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Istemolchi-resurs</a:t>
            </a:r>
            <a:r>
              <a:rPr lang="en-US" sz="1400" dirty="0"/>
              <a:t> </a:t>
            </a:r>
            <a:r>
              <a:rPr lang="en-US" sz="1400" dirty="0" err="1"/>
              <a:t>istiqbolli</a:t>
            </a:r>
            <a:r>
              <a:rPr lang="en-US" sz="1400" dirty="0"/>
              <a:t> </a:t>
            </a:r>
            <a:r>
              <a:rPr lang="en-US" sz="1400" dirty="0" err="1"/>
              <a:t>ish</a:t>
            </a:r>
            <a:r>
              <a:rPr lang="en-US" sz="1400" dirty="0"/>
              <a:t> </a:t>
            </a:r>
            <a:r>
              <a:rPr lang="en-US" sz="1400" dirty="0" err="1"/>
              <a:t>rejasi</a:t>
            </a:r>
            <a:endParaRPr lang="ru-RU" sz="1400" dirty="0"/>
          </a:p>
        </p:txBody>
      </p:sp>
      <p:sp>
        <p:nvSpPr>
          <p:cNvPr id="17" name="Прямоугольник 16">
            <a:extLst>
              <a:ext uri="{FF2B5EF4-FFF2-40B4-BE49-F238E27FC236}">
                <a16:creationId xmlns:a16="http://schemas.microsoft.com/office/drawing/2014/main" id="{5C2CD8A1-CDA2-4BB1-970B-4381A99725CC}"/>
              </a:ext>
            </a:extLst>
          </p:cNvPr>
          <p:cNvSpPr/>
          <p:nvPr/>
        </p:nvSpPr>
        <p:spPr>
          <a:xfrm>
            <a:off x="7010396" y="3376153"/>
            <a:ext cx="2944764" cy="52971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Suv</a:t>
            </a:r>
            <a:r>
              <a:rPr lang="en-US" sz="1400" dirty="0"/>
              <a:t> </a:t>
            </a:r>
            <a:r>
              <a:rPr lang="en-US" sz="1400" dirty="0" err="1"/>
              <a:t>resurslaridan</a:t>
            </a:r>
            <a:r>
              <a:rPr lang="en-US" sz="1400" dirty="0"/>
              <a:t> </a:t>
            </a:r>
            <a:r>
              <a:rPr lang="en-US" sz="1400" dirty="0" err="1"/>
              <a:t>oqilona</a:t>
            </a:r>
            <a:r>
              <a:rPr lang="en-US" sz="1400" dirty="0"/>
              <a:t> </a:t>
            </a:r>
            <a:r>
              <a:rPr lang="en-US" sz="1400" dirty="0" err="1"/>
              <a:t>foydalanish</a:t>
            </a:r>
            <a:endParaRPr lang="ru-RU" sz="1400" dirty="0"/>
          </a:p>
        </p:txBody>
      </p:sp>
      <p:cxnSp>
        <p:nvCxnSpPr>
          <p:cNvPr id="21" name="Прямая со стрелкой 20">
            <a:extLst>
              <a:ext uri="{FF2B5EF4-FFF2-40B4-BE49-F238E27FC236}">
                <a16:creationId xmlns:a16="http://schemas.microsoft.com/office/drawing/2014/main" id="{2D729796-90D2-400E-AD74-8EC642BB248E}"/>
              </a:ext>
            </a:extLst>
          </p:cNvPr>
          <p:cNvCxnSpPr>
            <a:cxnSpLocks/>
            <a:stCxn id="3" idx="2"/>
          </p:cNvCxnSpPr>
          <p:nvPr/>
        </p:nvCxnSpPr>
        <p:spPr>
          <a:xfrm flipH="1">
            <a:off x="6241027" y="3429000"/>
            <a:ext cx="7374" cy="271616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Прямая со стрелкой 22">
            <a:extLst>
              <a:ext uri="{FF2B5EF4-FFF2-40B4-BE49-F238E27FC236}">
                <a16:creationId xmlns:a16="http://schemas.microsoft.com/office/drawing/2014/main" id="{8EED7779-D217-4E85-85B7-B7CCFFE8FD10}"/>
              </a:ext>
            </a:extLst>
          </p:cNvPr>
          <p:cNvCxnSpPr>
            <a:cxnSpLocks/>
            <a:stCxn id="11" idx="3"/>
          </p:cNvCxnSpPr>
          <p:nvPr/>
        </p:nvCxnSpPr>
        <p:spPr>
          <a:xfrm>
            <a:off x="5358587" y="3643466"/>
            <a:ext cx="9045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Прямая со стрелкой 24">
            <a:extLst>
              <a:ext uri="{FF2B5EF4-FFF2-40B4-BE49-F238E27FC236}">
                <a16:creationId xmlns:a16="http://schemas.microsoft.com/office/drawing/2014/main" id="{6D942492-1A53-4144-807A-B11B6DD0FC08}"/>
              </a:ext>
            </a:extLst>
          </p:cNvPr>
          <p:cNvCxnSpPr>
            <a:cxnSpLocks/>
            <a:stCxn id="10" idx="3"/>
          </p:cNvCxnSpPr>
          <p:nvPr/>
        </p:nvCxnSpPr>
        <p:spPr>
          <a:xfrm flipV="1">
            <a:off x="5358587" y="4277956"/>
            <a:ext cx="897188" cy="39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Прямая со стрелкой 26">
            <a:extLst>
              <a:ext uri="{FF2B5EF4-FFF2-40B4-BE49-F238E27FC236}">
                <a16:creationId xmlns:a16="http://schemas.microsoft.com/office/drawing/2014/main" id="{C3B9C86F-1789-43CB-8C12-99561A881C53}"/>
              </a:ext>
            </a:extLst>
          </p:cNvPr>
          <p:cNvCxnSpPr>
            <a:cxnSpLocks/>
            <a:stCxn id="12" idx="3"/>
          </p:cNvCxnSpPr>
          <p:nvPr/>
        </p:nvCxnSpPr>
        <p:spPr>
          <a:xfrm flipV="1">
            <a:off x="5365961" y="4926573"/>
            <a:ext cx="889814" cy="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Прямая со стрелкой 28">
            <a:extLst>
              <a:ext uri="{FF2B5EF4-FFF2-40B4-BE49-F238E27FC236}">
                <a16:creationId xmlns:a16="http://schemas.microsoft.com/office/drawing/2014/main" id="{EB7AD434-06C2-44AA-8FB0-6A92AC32081B}"/>
              </a:ext>
            </a:extLst>
          </p:cNvPr>
          <p:cNvCxnSpPr>
            <a:cxnSpLocks/>
            <a:stCxn id="13" idx="3"/>
          </p:cNvCxnSpPr>
          <p:nvPr/>
        </p:nvCxnSpPr>
        <p:spPr>
          <a:xfrm>
            <a:off x="5365961" y="5584721"/>
            <a:ext cx="867690" cy="139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Прямая со стрелкой 30">
            <a:extLst>
              <a:ext uri="{FF2B5EF4-FFF2-40B4-BE49-F238E27FC236}">
                <a16:creationId xmlns:a16="http://schemas.microsoft.com/office/drawing/2014/main" id="{3DC6CC68-63FF-461A-B7A0-E1B8A01FA4BF}"/>
              </a:ext>
            </a:extLst>
          </p:cNvPr>
          <p:cNvCxnSpPr>
            <a:cxnSpLocks/>
            <a:stCxn id="17" idx="1"/>
          </p:cNvCxnSpPr>
          <p:nvPr/>
        </p:nvCxnSpPr>
        <p:spPr>
          <a:xfrm flipH="1" flipV="1">
            <a:off x="6263151" y="3634097"/>
            <a:ext cx="747245" cy="69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Прямая со стрелкой 31">
            <a:extLst>
              <a:ext uri="{FF2B5EF4-FFF2-40B4-BE49-F238E27FC236}">
                <a16:creationId xmlns:a16="http://schemas.microsoft.com/office/drawing/2014/main" id="{44C2A58E-76E7-430E-A8B5-5D2C80B40C63}"/>
              </a:ext>
            </a:extLst>
          </p:cNvPr>
          <p:cNvCxnSpPr/>
          <p:nvPr/>
        </p:nvCxnSpPr>
        <p:spPr>
          <a:xfrm flipH="1">
            <a:off x="6241026" y="4918900"/>
            <a:ext cx="761995" cy="24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Прямая со стрелкой 32">
            <a:extLst>
              <a:ext uri="{FF2B5EF4-FFF2-40B4-BE49-F238E27FC236}">
                <a16:creationId xmlns:a16="http://schemas.microsoft.com/office/drawing/2014/main" id="{2DED9540-AE86-4893-8C1F-030D7C0442CD}"/>
              </a:ext>
            </a:extLst>
          </p:cNvPr>
          <p:cNvCxnSpPr/>
          <p:nvPr/>
        </p:nvCxnSpPr>
        <p:spPr>
          <a:xfrm flipH="1">
            <a:off x="6255775" y="5582262"/>
            <a:ext cx="761995" cy="24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Прямая со стрелкой 33">
            <a:extLst>
              <a:ext uri="{FF2B5EF4-FFF2-40B4-BE49-F238E27FC236}">
                <a16:creationId xmlns:a16="http://schemas.microsoft.com/office/drawing/2014/main" id="{3AD7E732-F07D-415E-9341-979B18D9F388}"/>
              </a:ext>
            </a:extLst>
          </p:cNvPr>
          <p:cNvCxnSpPr/>
          <p:nvPr/>
        </p:nvCxnSpPr>
        <p:spPr>
          <a:xfrm flipH="1">
            <a:off x="6245941" y="4285632"/>
            <a:ext cx="761995" cy="24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Прямоугольник 52">
            <a:extLst>
              <a:ext uri="{FF2B5EF4-FFF2-40B4-BE49-F238E27FC236}">
                <a16:creationId xmlns:a16="http://schemas.microsoft.com/office/drawing/2014/main" id="{D1C86414-9115-496B-BB24-DB70B0C7FE5B}"/>
              </a:ext>
            </a:extLst>
          </p:cNvPr>
          <p:cNvSpPr/>
          <p:nvPr/>
        </p:nvSpPr>
        <p:spPr>
          <a:xfrm>
            <a:off x="3876374" y="6224665"/>
            <a:ext cx="4923498" cy="34764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err="1"/>
              <a:t>Suv</a:t>
            </a:r>
            <a:r>
              <a:rPr lang="en-US" dirty="0"/>
              <a:t> </a:t>
            </a:r>
            <a:r>
              <a:rPr lang="en-US" dirty="0" err="1"/>
              <a:t>resurslarini</a:t>
            </a:r>
            <a:r>
              <a:rPr lang="en-US" dirty="0"/>
              <a:t> </a:t>
            </a:r>
            <a:r>
              <a:rPr lang="en-US" dirty="0" err="1"/>
              <a:t>barqaror</a:t>
            </a:r>
            <a:r>
              <a:rPr lang="en-US" dirty="0"/>
              <a:t> </a:t>
            </a:r>
            <a:r>
              <a:rPr lang="en-US" dirty="0" err="1"/>
              <a:t>boshqarish</a:t>
            </a:r>
            <a:endParaRPr lang="ru-RU" dirty="0"/>
          </a:p>
        </p:txBody>
      </p:sp>
      <p:cxnSp>
        <p:nvCxnSpPr>
          <p:cNvPr id="57" name="Прямая со стрелкой 56">
            <a:extLst>
              <a:ext uri="{FF2B5EF4-FFF2-40B4-BE49-F238E27FC236}">
                <a16:creationId xmlns:a16="http://schemas.microsoft.com/office/drawing/2014/main" id="{B6108382-AD93-479F-B6B0-F2EBF9D0CBF5}"/>
              </a:ext>
            </a:extLst>
          </p:cNvPr>
          <p:cNvCxnSpPr>
            <a:cxnSpLocks/>
          </p:cNvCxnSpPr>
          <p:nvPr/>
        </p:nvCxnSpPr>
        <p:spPr>
          <a:xfrm flipV="1">
            <a:off x="1877960" y="3634097"/>
            <a:ext cx="535863" cy="69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Прямая со стрелкой 57">
            <a:extLst>
              <a:ext uri="{FF2B5EF4-FFF2-40B4-BE49-F238E27FC236}">
                <a16:creationId xmlns:a16="http://schemas.microsoft.com/office/drawing/2014/main" id="{2B8A05A3-6FA6-46DD-851F-2FF72EB525F9}"/>
              </a:ext>
            </a:extLst>
          </p:cNvPr>
          <p:cNvCxnSpPr>
            <a:cxnSpLocks/>
          </p:cNvCxnSpPr>
          <p:nvPr/>
        </p:nvCxnSpPr>
        <p:spPr>
          <a:xfrm>
            <a:off x="1877960" y="4253990"/>
            <a:ext cx="5358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Прямая со стрелкой 58">
            <a:extLst>
              <a:ext uri="{FF2B5EF4-FFF2-40B4-BE49-F238E27FC236}">
                <a16:creationId xmlns:a16="http://schemas.microsoft.com/office/drawing/2014/main" id="{5A7D4FBE-D343-441B-8C6A-3B62BD40540D}"/>
              </a:ext>
            </a:extLst>
          </p:cNvPr>
          <p:cNvCxnSpPr>
            <a:cxnSpLocks/>
          </p:cNvCxnSpPr>
          <p:nvPr/>
        </p:nvCxnSpPr>
        <p:spPr>
          <a:xfrm flipV="1">
            <a:off x="1877960" y="4918900"/>
            <a:ext cx="543237" cy="76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Соединитель: уступ 63">
            <a:extLst>
              <a:ext uri="{FF2B5EF4-FFF2-40B4-BE49-F238E27FC236}">
                <a16:creationId xmlns:a16="http://schemas.microsoft.com/office/drawing/2014/main" id="{BA13A556-7505-4082-8218-45E9CE52CACD}"/>
              </a:ext>
            </a:extLst>
          </p:cNvPr>
          <p:cNvCxnSpPr>
            <a:cxnSpLocks/>
            <a:stCxn id="3" idx="1"/>
          </p:cNvCxnSpPr>
          <p:nvPr/>
        </p:nvCxnSpPr>
        <p:spPr>
          <a:xfrm rot="10800000" flipV="1">
            <a:off x="1877961" y="2088759"/>
            <a:ext cx="1484673" cy="3509946"/>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65" name="Прямая со стрелкой 64">
            <a:extLst>
              <a:ext uri="{FF2B5EF4-FFF2-40B4-BE49-F238E27FC236}">
                <a16:creationId xmlns:a16="http://schemas.microsoft.com/office/drawing/2014/main" id="{605236E4-4163-4791-85C8-607B9D917748}"/>
              </a:ext>
            </a:extLst>
          </p:cNvPr>
          <p:cNvCxnSpPr>
            <a:cxnSpLocks/>
          </p:cNvCxnSpPr>
          <p:nvPr/>
        </p:nvCxnSpPr>
        <p:spPr>
          <a:xfrm flipV="1">
            <a:off x="1885334" y="5582727"/>
            <a:ext cx="543237" cy="76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Соединитель: уступ 67">
            <a:extLst>
              <a:ext uri="{FF2B5EF4-FFF2-40B4-BE49-F238E27FC236}">
                <a16:creationId xmlns:a16="http://schemas.microsoft.com/office/drawing/2014/main" id="{C09EBECE-8F10-4335-93DB-E45899F8C64F}"/>
              </a:ext>
            </a:extLst>
          </p:cNvPr>
          <p:cNvCxnSpPr>
            <a:cxnSpLocks/>
            <a:stCxn id="3" idx="3"/>
          </p:cNvCxnSpPr>
          <p:nvPr/>
        </p:nvCxnSpPr>
        <p:spPr>
          <a:xfrm>
            <a:off x="9134168" y="2088759"/>
            <a:ext cx="1356851" cy="3493503"/>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72" name="Прямая со стрелкой 71">
            <a:extLst>
              <a:ext uri="{FF2B5EF4-FFF2-40B4-BE49-F238E27FC236}">
                <a16:creationId xmlns:a16="http://schemas.microsoft.com/office/drawing/2014/main" id="{62D9DE6D-1023-4751-800D-3F0A7E7EC119}"/>
              </a:ext>
            </a:extLst>
          </p:cNvPr>
          <p:cNvCxnSpPr>
            <a:cxnSpLocks/>
          </p:cNvCxnSpPr>
          <p:nvPr/>
        </p:nvCxnSpPr>
        <p:spPr>
          <a:xfrm flipH="1">
            <a:off x="9940411" y="3588774"/>
            <a:ext cx="521112" cy="6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Прямая со стрелкой 75">
            <a:extLst>
              <a:ext uri="{FF2B5EF4-FFF2-40B4-BE49-F238E27FC236}">
                <a16:creationId xmlns:a16="http://schemas.microsoft.com/office/drawing/2014/main" id="{D5DC23CC-7399-48B7-A235-6F08C09D6D29}"/>
              </a:ext>
            </a:extLst>
          </p:cNvPr>
          <p:cNvCxnSpPr>
            <a:cxnSpLocks/>
          </p:cNvCxnSpPr>
          <p:nvPr/>
        </p:nvCxnSpPr>
        <p:spPr>
          <a:xfrm flipH="1">
            <a:off x="9947785" y="4247001"/>
            <a:ext cx="521112" cy="6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Прямая со стрелкой 76">
            <a:extLst>
              <a:ext uri="{FF2B5EF4-FFF2-40B4-BE49-F238E27FC236}">
                <a16:creationId xmlns:a16="http://schemas.microsoft.com/office/drawing/2014/main" id="{8DF48B58-2DA0-4609-AB33-9A131E43AF6C}"/>
              </a:ext>
            </a:extLst>
          </p:cNvPr>
          <p:cNvCxnSpPr>
            <a:cxnSpLocks/>
          </p:cNvCxnSpPr>
          <p:nvPr/>
        </p:nvCxnSpPr>
        <p:spPr>
          <a:xfrm flipH="1">
            <a:off x="9940410" y="4927572"/>
            <a:ext cx="521112" cy="6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Прямая со стрелкой 77">
            <a:extLst>
              <a:ext uri="{FF2B5EF4-FFF2-40B4-BE49-F238E27FC236}">
                <a16:creationId xmlns:a16="http://schemas.microsoft.com/office/drawing/2014/main" id="{684022DA-1277-46BD-A769-CD6CDE766603}"/>
              </a:ext>
            </a:extLst>
          </p:cNvPr>
          <p:cNvCxnSpPr>
            <a:cxnSpLocks/>
          </p:cNvCxnSpPr>
          <p:nvPr/>
        </p:nvCxnSpPr>
        <p:spPr>
          <a:xfrm flipH="1">
            <a:off x="9962533" y="5609087"/>
            <a:ext cx="521112" cy="6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0" name="Стрелка: влево 79">
            <a:extLst>
              <a:ext uri="{FF2B5EF4-FFF2-40B4-BE49-F238E27FC236}">
                <a16:creationId xmlns:a16="http://schemas.microsoft.com/office/drawing/2014/main" id="{64DB4018-9E8C-4ADC-A55B-4B4FF5F4EAF3}"/>
              </a:ext>
            </a:extLst>
          </p:cNvPr>
          <p:cNvSpPr/>
          <p:nvPr/>
        </p:nvSpPr>
        <p:spPr>
          <a:xfrm>
            <a:off x="7836309" y="387252"/>
            <a:ext cx="4090219" cy="886025"/>
          </a:xfrm>
          <a:prstGeom prst="lef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Xududiy</a:t>
            </a:r>
            <a:r>
              <a:rPr lang="en-US" sz="1400" dirty="0"/>
              <a:t> </a:t>
            </a:r>
            <a:r>
              <a:rPr lang="en-US" sz="1400" dirty="0" err="1"/>
              <a:t>geografik</a:t>
            </a:r>
            <a:r>
              <a:rPr lang="en-US" sz="1400" dirty="0"/>
              <a:t> </a:t>
            </a:r>
            <a:r>
              <a:rPr lang="en-US" sz="1400" dirty="0" err="1"/>
              <a:t>joylashuvi</a:t>
            </a:r>
            <a:r>
              <a:rPr lang="en-US" sz="1400" dirty="0"/>
              <a:t> </a:t>
            </a:r>
            <a:r>
              <a:rPr lang="en-US" sz="1400" dirty="0" err="1"/>
              <a:t>bo’yicha</a:t>
            </a:r>
            <a:r>
              <a:rPr lang="en-US" sz="1400" dirty="0"/>
              <a:t> </a:t>
            </a:r>
            <a:r>
              <a:rPr lang="en-US" sz="1400" dirty="0" err="1"/>
              <a:t>tabiiy</a:t>
            </a:r>
            <a:r>
              <a:rPr lang="en-US" sz="1400" dirty="0"/>
              <a:t> </a:t>
            </a:r>
            <a:r>
              <a:rPr lang="en-US" sz="1400" dirty="0" err="1"/>
              <a:t>manba</a:t>
            </a:r>
            <a:r>
              <a:rPr lang="en-US" sz="1400" dirty="0"/>
              <a:t> </a:t>
            </a:r>
            <a:r>
              <a:rPr lang="en-US" sz="1400" dirty="0" err="1"/>
              <a:t>yetishmasligi</a:t>
            </a:r>
            <a:endParaRPr lang="ru-RU" sz="1400" dirty="0"/>
          </a:p>
        </p:txBody>
      </p:sp>
      <p:sp>
        <p:nvSpPr>
          <p:cNvPr id="81" name="Стрелка: влево 80">
            <a:extLst>
              <a:ext uri="{FF2B5EF4-FFF2-40B4-BE49-F238E27FC236}">
                <a16:creationId xmlns:a16="http://schemas.microsoft.com/office/drawing/2014/main" id="{993E1613-8F18-4B1C-AE09-5BF86419FCD0}"/>
              </a:ext>
            </a:extLst>
          </p:cNvPr>
          <p:cNvSpPr/>
          <p:nvPr/>
        </p:nvSpPr>
        <p:spPr>
          <a:xfrm>
            <a:off x="7816645" y="1257600"/>
            <a:ext cx="4109884" cy="886025"/>
          </a:xfrm>
          <a:prstGeom prst="lef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err="1"/>
              <a:t>Sanoat</a:t>
            </a:r>
            <a:r>
              <a:rPr lang="en-US" sz="1400" dirty="0"/>
              <a:t> </a:t>
            </a:r>
            <a:r>
              <a:rPr lang="en-US" sz="1400" dirty="0" err="1"/>
              <a:t>va</a:t>
            </a:r>
            <a:r>
              <a:rPr lang="en-US" sz="1400" dirty="0"/>
              <a:t> </a:t>
            </a:r>
            <a:r>
              <a:rPr lang="en-US" sz="1400" dirty="0" err="1"/>
              <a:t>qishloq</a:t>
            </a:r>
            <a:r>
              <a:rPr lang="en-US" sz="1400" dirty="0"/>
              <a:t> </a:t>
            </a:r>
            <a:r>
              <a:rPr lang="en-US" sz="1400" dirty="0" err="1"/>
              <a:t>xo’jaligi</a:t>
            </a:r>
            <a:r>
              <a:rPr lang="en-US" sz="1400" dirty="0"/>
              <a:t> </a:t>
            </a:r>
            <a:r>
              <a:rPr lang="en-US" sz="1400" dirty="0" err="1"/>
              <a:t>uchun</a:t>
            </a:r>
            <a:r>
              <a:rPr lang="en-US" sz="1400" dirty="0"/>
              <a:t> </a:t>
            </a:r>
            <a:r>
              <a:rPr lang="en-US" sz="1400" dirty="0" err="1"/>
              <a:t>istemoli</a:t>
            </a:r>
            <a:r>
              <a:rPr lang="en-US" sz="1400" dirty="0"/>
              <a:t> </a:t>
            </a:r>
            <a:r>
              <a:rPr lang="en-US" sz="1400" dirty="0" err="1"/>
              <a:t>va</a:t>
            </a:r>
            <a:r>
              <a:rPr lang="en-US" sz="1400" dirty="0"/>
              <a:t> </a:t>
            </a:r>
            <a:r>
              <a:rPr lang="en-US" sz="1400" dirty="0" err="1"/>
              <a:t>ichimlik</a:t>
            </a:r>
            <a:r>
              <a:rPr lang="en-US" sz="1400" dirty="0"/>
              <a:t> </a:t>
            </a:r>
            <a:r>
              <a:rPr lang="en-US" sz="1400" dirty="0" err="1"/>
              <a:t>sifatidagi</a:t>
            </a:r>
            <a:r>
              <a:rPr lang="en-US" sz="1400" dirty="0"/>
              <a:t> </a:t>
            </a:r>
            <a:r>
              <a:rPr lang="en-US" sz="1400" dirty="0" err="1"/>
              <a:t>suvdan</a:t>
            </a:r>
            <a:r>
              <a:rPr lang="en-US" sz="1400" dirty="0"/>
              <a:t> </a:t>
            </a:r>
            <a:r>
              <a:rPr lang="en-US" sz="1400" dirty="0" err="1"/>
              <a:t>foydalanish</a:t>
            </a:r>
            <a:endParaRPr lang="ru-RU" sz="1400" dirty="0"/>
          </a:p>
        </p:txBody>
      </p:sp>
      <p:sp>
        <p:nvSpPr>
          <p:cNvPr id="83" name="TextBox 82">
            <a:extLst>
              <a:ext uri="{FF2B5EF4-FFF2-40B4-BE49-F238E27FC236}">
                <a16:creationId xmlns:a16="http://schemas.microsoft.com/office/drawing/2014/main" id="{87F2F954-6019-4C7D-8C00-CC80715A2202}"/>
              </a:ext>
            </a:extLst>
          </p:cNvPr>
          <p:cNvSpPr txBox="1"/>
          <p:nvPr/>
        </p:nvSpPr>
        <p:spPr>
          <a:xfrm>
            <a:off x="4599048" y="2634"/>
            <a:ext cx="6096000" cy="400110"/>
          </a:xfrm>
          <a:prstGeom prst="rect">
            <a:avLst/>
          </a:prstGeom>
          <a:noFill/>
        </p:spPr>
        <p:txBody>
          <a:bodyPr wrap="square">
            <a:spAutoFit/>
          </a:bodyPr>
          <a:lstStyle/>
          <a:p>
            <a:r>
              <a:rPr lang="ru-RU" sz="2000" dirty="0" err="1"/>
              <a:t>Suv</a:t>
            </a:r>
            <a:r>
              <a:rPr lang="ru-RU" sz="2000" dirty="0"/>
              <a:t> </a:t>
            </a:r>
            <a:r>
              <a:rPr lang="ru-RU" sz="2000" dirty="0" err="1"/>
              <a:t>resurslari</a:t>
            </a:r>
            <a:r>
              <a:rPr lang="ru-RU" sz="2000" dirty="0"/>
              <a:t> </a:t>
            </a:r>
            <a:r>
              <a:rPr lang="ru-RU" sz="2000" dirty="0" err="1"/>
              <a:t>muammolari</a:t>
            </a:r>
            <a:endParaRPr lang="ru-RU" sz="2000" dirty="0"/>
          </a:p>
        </p:txBody>
      </p:sp>
      <p:sp>
        <p:nvSpPr>
          <p:cNvPr id="85" name="TextBox 84">
            <a:extLst>
              <a:ext uri="{FF2B5EF4-FFF2-40B4-BE49-F238E27FC236}">
                <a16:creationId xmlns:a16="http://schemas.microsoft.com/office/drawing/2014/main" id="{B744AC6F-DC67-45E8-A513-C965297127F0}"/>
              </a:ext>
            </a:extLst>
          </p:cNvPr>
          <p:cNvSpPr txBox="1"/>
          <p:nvPr/>
        </p:nvSpPr>
        <p:spPr>
          <a:xfrm>
            <a:off x="2620297" y="2571207"/>
            <a:ext cx="6096000" cy="646331"/>
          </a:xfrm>
          <a:prstGeom prst="rect">
            <a:avLst/>
          </a:prstGeom>
          <a:noFill/>
        </p:spPr>
        <p:txBody>
          <a:bodyPr wrap="square">
            <a:spAutoFit/>
          </a:bodyPr>
          <a:lstStyle/>
          <a:p>
            <a:r>
              <a:rPr lang="ru-RU" dirty="0" err="1"/>
              <a:t>Boshqa</a:t>
            </a:r>
            <a:r>
              <a:rPr lang="ru-RU" dirty="0"/>
              <a:t> </a:t>
            </a:r>
            <a:r>
              <a:rPr lang="ru-RU" dirty="0" err="1"/>
              <a:t>hududlar</a:t>
            </a:r>
            <a:endParaRPr lang="en-US" dirty="0"/>
          </a:p>
          <a:p>
            <a:r>
              <a:rPr lang="en-US" dirty="0"/>
              <a:t>     </a:t>
            </a:r>
            <a:r>
              <a:rPr lang="ru-RU" dirty="0"/>
              <a:t> </a:t>
            </a:r>
            <a:r>
              <a:rPr lang="ru-RU" dirty="0" err="1"/>
              <a:t>misolida</a:t>
            </a:r>
            <a:endParaRPr lang="ru-RU" dirty="0"/>
          </a:p>
        </p:txBody>
      </p:sp>
      <p:sp>
        <p:nvSpPr>
          <p:cNvPr id="87" name="TextBox 86">
            <a:extLst>
              <a:ext uri="{FF2B5EF4-FFF2-40B4-BE49-F238E27FC236}">
                <a16:creationId xmlns:a16="http://schemas.microsoft.com/office/drawing/2014/main" id="{C2896CC8-3194-4B98-A0BB-9599FA36257C}"/>
              </a:ext>
            </a:extLst>
          </p:cNvPr>
          <p:cNvSpPr txBox="1"/>
          <p:nvPr/>
        </p:nvSpPr>
        <p:spPr>
          <a:xfrm>
            <a:off x="7973962" y="2485429"/>
            <a:ext cx="6096000" cy="646331"/>
          </a:xfrm>
          <a:prstGeom prst="rect">
            <a:avLst/>
          </a:prstGeom>
          <a:noFill/>
        </p:spPr>
        <p:txBody>
          <a:bodyPr wrap="square">
            <a:spAutoFit/>
          </a:bodyPr>
          <a:lstStyle/>
          <a:p>
            <a:r>
              <a:rPr lang="ru-RU" dirty="0" err="1"/>
              <a:t>Samarqand</a:t>
            </a:r>
            <a:r>
              <a:rPr lang="ru-RU" dirty="0"/>
              <a:t> </a:t>
            </a:r>
            <a:r>
              <a:rPr lang="ru-RU" dirty="0" err="1"/>
              <a:t>shaxri</a:t>
            </a:r>
            <a:endParaRPr lang="en-US" dirty="0"/>
          </a:p>
          <a:p>
            <a:r>
              <a:rPr lang="ru-RU" dirty="0"/>
              <a:t> </a:t>
            </a:r>
            <a:r>
              <a:rPr lang="en-US" dirty="0"/>
              <a:t>       </a:t>
            </a:r>
            <a:r>
              <a:rPr lang="ru-RU" dirty="0" err="1"/>
              <a:t>misolida</a:t>
            </a:r>
            <a:endParaRPr lang="ru-RU" dirty="0"/>
          </a:p>
        </p:txBody>
      </p:sp>
    </p:spTree>
    <p:extLst>
      <p:ext uri="{BB962C8B-B14F-4D97-AF65-F5344CB8AC3E}">
        <p14:creationId xmlns:p14="http://schemas.microsoft.com/office/powerpoint/2010/main" val="3778388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82019C56-9860-4E19-B6FE-9CFAB04046B9}"/>
              </a:ext>
            </a:extLst>
          </p:cNvPr>
          <p:cNvSpPr/>
          <p:nvPr/>
        </p:nvSpPr>
        <p:spPr>
          <a:xfrm>
            <a:off x="4271907" y="928736"/>
            <a:ext cx="3487917" cy="958000"/>
          </a:xfrm>
          <a:prstGeom prst="rect">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 </a:t>
            </a:r>
            <a:r>
              <a:rPr lang="en-US" sz="1600" dirty="0" err="1"/>
              <a:t>Xududda</a:t>
            </a:r>
            <a:r>
              <a:rPr lang="en-US" sz="1600" dirty="0"/>
              <a:t> </a:t>
            </a:r>
            <a:r>
              <a:rPr lang="en-US" sz="1600" dirty="0" err="1"/>
              <a:t>mavjud</a:t>
            </a:r>
            <a:r>
              <a:rPr lang="en-US" sz="1600" dirty="0"/>
              <a:t> </a:t>
            </a:r>
            <a:r>
              <a:rPr lang="en-US" sz="1600" dirty="0" err="1"/>
              <a:t>bo’lgan</a:t>
            </a:r>
            <a:r>
              <a:rPr lang="en-US" sz="1600" dirty="0"/>
              <a:t> </a:t>
            </a:r>
            <a:r>
              <a:rPr lang="en-US" sz="1600" dirty="0" err="1"/>
              <a:t>yer</a:t>
            </a:r>
            <a:r>
              <a:rPr lang="en-US" sz="1600" dirty="0"/>
              <a:t> </a:t>
            </a:r>
            <a:r>
              <a:rPr lang="en-US" sz="1600" dirty="0" err="1"/>
              <a:t>osti</a:t>
            </a:r>
            <a:r>
              <a:rPr lang="en-US" sz="1600" dirty="0"/>
              <a:t> </a:t>
            </a:r>
            <a:r>
              <a:rPr lang="en-US" sz="1600" dirty="0" err="1"/>
              <a:t>resurslarini</a:t>
            </a:r>
            <a:r>
              <a:rPr lang="en-US" sz="1600" dirty="0"/>
              <a:t> </a:t>
            </a:r>
            <a:r>
              <a:rPr lang="en-US" sz="1600" dirty="0" err="1"/>
              <a:t>xolatini</a:t>
            </a:r>
            <a:r>
              <a:rPr lang="en-US" sz="1600" dirty="0"/>
              <a:t> </a:t>
            </a:r>
            <a:r>
              <a:rPr lang="en-US" sz="1600" dirty="0" err="1"/>
              <a:t>to’la</a:t>
            </a:r>
            <a:r>
              <a:rPr lang="en-US" sz="1600" dirty="0"/>
              <a:t> </a:t>
            </a:r>
            <a:r>
              <a:rPr lang="en-US" sz="1600" dirty="0" err="1"/>
              <a:t>taxlili</a:t>
            </a:r>
            <a:endParaRPr lang="ru-RU" sz="1600" dirty="0"/>
          </a:p>
        </p:txBody>
      </p:sp>
      <p:sp>
        <p:nvSpPr>
          <p:cNvPr id="5" name="Стрелка: вправо 4">
            <a:extLst>
              <a:ext uri="{FF2B5EF4-FFF2-40B4-BE49-F238E27FC236}">
                <a16:creationId xmlns:a16="http://schemas.microsoft.com/office/drawing/2014/main" id="{4CCF6027-B98F-4CC0-B338-7C048658BA1F}"/>
              </a:ext>
            </a:extLst>
          </p:cNvPr>
          <p:cNvSpPr/>
          <p:nvPr/>
        </p:nvSpPr>
        <p:spPr>
          <a:xfrm>
            <a:off x="712858" y="3193330"/>
            <a:ext cx="499621" cy="4713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Стрелка: вправо 5">
            <a:extLst>
              <a:ext uri="{FF2B5EF4-FFF2-40B4-BE49-F238E27FC236}">
                <a16:creationId xmlns:a16="http://schemas.microsoft.com/office/drawing/2014/main" id="{74632480-341B-41FC-BFA3-E6B9820F01D3}"/>
              </a:ext>
            </a:extLst>
          </p:cNvPr>
          <p:cNvSpPr/>
          <p:nvPr/>
        </p:nvSpPr>
        <p:spPr>
          <a:xfrm>
            <a:off x="712859" y="4201605"/>
            <a:ext cx="499621" cy="4713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Стрелка: вправо 6">
            <a:extLst>
              <a:ext uri="{FF2B5EF4-FFF2-40B4-BE49-F238E27FC236}">
                <a16:creationId xmlns:a16="http://schemas.microsoft.com/office/drawing/2014/main" id="{249A3697-B6B3-44FB-B4FC-58955B21582A}"/>
              </a:ext>
            </a:extLst>
          </p:cNvPr>
          <p:cNvSpPr/>
          <p:nvPr/>
        </p:nvSpPr>
        <p:spPr>
          <a:xfrm>
            <a:off x="8082753" y="4228308"/>
            <a:ext cx="499621" cy="471340"/>
          </a:xfrm>
          <a:prstGeom prst="rightArrow">
            <a:avLst>
              <a:gd name="adj1" fmla="val 54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Стрелка: вправо 7">
            <a:extLst>
              <a:ext uri="{FF2B5EF4-FFF2-40B4-BE49-F238E27FC236}">
                <a16:creationId xmlns:a16="http://schemas.microsoft.com/office/drawing/2014/main" id="{64D804BA-FA3A-49C8-8445-D7DD3A8B3C0D}"/>
              </a:ext>
            </a:extLst>
          </p:cNvPr>
          <p:cNvSpPr/>
          <p:nvPr/>
        </p:nvSpPr>
        <p:spPr>
          <a:xfrm>
            <a:off x="8071720" y="3193330"/>
            <a:ext cx="499621" cy="4713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Стрелка: вправо 8">
            <a:extLst>
              <a:ext uri="{FF2B5EF4-FFF2-40B4-BE49-F238E27FC236}">
                <a16:creationId xmlns:a16="http://schemas.microsoft.com/office/drawing/2014/main" id="{CED48E4D-F370-4B55-8B60-0983BB0C6C95}"/>
              </a:ext>
            </a:extLst>
          </p:cNvPr>
          <p:cNvSpPr/>
          <p:nvPr/>
        </p:nvSpPr>
        <p:spPr>
          <a:xfrm>
            <a:off x="4329227" y="6158059"/>
            <a:ext cx="499621" cy="4713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Стрелка: вправо 9">
            <a:extLst>
              <a:ext uri="{FF2B5EF4-FFF2-40B4-BE49-F238E27FC236}">
                <a16:creationId xmlns:a16="http://schemas.microsoft.com/office/drawing/2014/main" id="{759B4042-D185-4688-B03D-E0C331C9FD65}"/>
              </a:ext>
            </a:extLst>
          </p:cNvPr>
          <p:cNvSpPr/>
          <p:nvPr/>
        </p:nvSpPr>
        <p:spPr>
          <a:xfrm>
            <a:off x="8071720" y="5203396"/>
            <a:ext cx="454057" cy="4509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1" name="Стрелка: вправо 10">
            <a:extLst>
              <a:ext uri="{FF2B5EF4-FFF2-40B4-BE49-F238E27FC236}">
                <a16:creationId xmlns:a16="http://schemas.microsoft.com/office/drawing/2014/main" id="{CE12380C-67CB-4FC7-AC52-D1D9D18D13B2}"/>
              </a:ext>
            </a:extLst>
          </p:cNvPr>
          <p:cNvSpPr/>
          <p:nvPr/>
        </p:nvSpPr>
        <p:spPr>
          <a:xfrm>
            <a:off x="4351280" y="4240883"/>
            <a:ext cx="499621" cy="4713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Стрелка: вправо 11">
            <a:extLst>
              <a:ext uri="{FF2B5EF4-FFF2-40B4-BE49-F238E27FC236}">
                <a16:creationId xmlns:a16="http://schemas.microsoft.com/office/drawing/2014/main" id="{729625BE-94D8-49E0-BDE6-7FB23C503C94}"/>
              </a:ext>
            </a:extLst>
          </p:cNvPr>
          <p:cNvSpPr/>
          <p:nvPr/>
        </p:nvSpPr>
        <p:spPr>
          <a:xfrm>
            <a:off x="4329226" y="5213707"/>
            <a:ext cx="499621" cy="4713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Стрелка: вправо 13">
            <a:extLst>
              <a:ext uri="{FF2B5EF4-FFF2-40B4-BE49-F238E27FC236}">
                <a16:creationId xmlns:a16="http://schemas.microsoft.com/office/drawing/2014/main" id="{E63FF2E5-A3DA-4C35-BFFD-953361D4772D}"/>
              </a:ext>
            </a:extLst>
          </p:cNvPr>
          <p:cNvSpPr/>
          <p:nvPr/>
        </p:nvSpPr>
        <p:spPr>
          <a:xfrm>
            <a:off x="4351280" y="3172514"/>
            <a:ext cx="499621" cy="4713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00B0F0"/>
              </a:solidFill>
            </a:endParaRPr>
          </a:p>
        </p:txBody>
      </p:sp>
      <p:sp>
        <p:nvSpPr>
          <p:cNvPr id="15" name="Стрелка: вправо 14">
            <a:extLst>
              <a:ext uri="{FF2B5EF4-FFF2-40B4-BE49-F238E27FC236}">
                <a16:creationId xmlns:a16="http://schemas.microsoft.com/office/drawing/2014/main" id="{4F2094AB-9391-4EE5-99B0-C3F08F5CA947}"/>
              </a:ext>
            </a:extLst>
          </p:cNvPr>
          <p:cNvSpPr/>
          <p:nvPr/>
        </p:nvSpPr>
        <p:spPr>
          <a:xfrm>
            <a:off x="697176" y="5213707"/>
            <a:ext cx="499621" cy="4713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Стрелка: вправо 15">
            <a:extLst>
              <a:ext uri="{FF2B5EF4-FFF2-40B4-BE49-F238E27FC236}">
                <a16:creationId xmlns:a16="http://schemas.microsoft.com/office/drawing/2014/main" id="{6E2196C0-3E9B-4D4C-8394-D0B16323E217}"/>
              </a:ext>
            </a:extLst>
          </p:cNvPr>
          <p:cNvSpPr/>
          <p:nvPr/>
        </p:nvSpPr>
        <p:spPr>
          <a:xfrm>
            <a:off x="678737" y="6158059"/>
            <a:ext cx="499621" cy="4713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Стрелка: вправо 16">
            <a:extLst>
              <a:ext uri="{FF2B5EF4-FFF2-40B4-BE49-F238E27FC236}">
                <a16:creationId xmlns:a16="http://schemas.microsoft.com/office/drawing/2014/main" id="{D51DB283-0B15-43DA-8850-9DBFC9CF023C}"/>
              </a:ext>
            </a:extLst>
          </p:cNvPr>
          <p:cNvSpPr/>
          <p:nvPr/>
        </p:nvSpPr>
        <p:spPr>
          <a:xfrm>
            <a:off x="8088223" y="6158059"/>
            <a:ext cx="499621" cy="4713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Прямоугольник 17">
            <a:extLst>
              <a:ext uri="{FF2B5EF4-FFF2-40B4-BE49-F238E27FC236}">
                <a16:creationId xmlns:a16="http://schemas.microsoft.com/office/drawing/2014/main" id="{156B90DA-3165-46CE-9E82-635B15EBBC3D}"/>
              </a:ext>
            </a:extLst>
          </p:cNvPr>
          <p:cNvSpPr/>
          <p:nvPr/>
        </p:nvSpPr>
        <p:spPr>
          <a:xfrm>
            <a:off x="1414021" y="3045252"/>
            <a:ext cx="2630078" cy="748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t>Yer</a:t>
            </a:r>
            <a:r>
              <a:rPr lang="en-US" sz="1600" dirty="0"/>
              <a:t> </a:t>
            </a:r>
            <a:r>
              <a:rPr lang="en-US" sz="1600" dirty="0" err="1"/>
              <a:t>osti</a:t>
            </a:r>
            <a:r>
              <a:rPr lang="en-US" sz="1600" dirty="0"/>
              <a:t> </a:t>
            </a:r>
            <a:r>
              <a:rPr lang="en-US" sz="1600" dirty="0" err="1"/>
              <a:t>suv</a:t>
            </a:r>
            <a:r>
              <a:rPr lang="en-US" sz="1600" dirty="0"/>
              <a:t> </a:t>
            </a:r>
            <a:r>
              <a:rPr lang="en-US" sz="1600" dirty="0" err="1"/>
              <a:t>resurslari</a:t>
            </a:r>
            <a:r>
              <a:rPr lang="en-US" sz="1600" dirty="0"/>
              <a:t> </a:t>
            </a:r>
            <a:r>
              <a:rPr lang="en-US" sz="1600" dirty="0" err="1"/>
              <a:t>zaxiralarini</a:t>
            </a:r>
            <a:r>
              <a:rPr lang="en-US" sz="1600" dirty="0"/>
              <a:t> </a:t>
            </a:r>
            <a:r>
              <a:rPr lang="en-US" sz="1600" dirty="0" err="1"/>
              <a:t>tabiiy</a:t>
            </a:r>
            <a:r>
              <a:rPr lang="en-US" sz="1600" dirty="0"/>
              <a:t> </a:t>
            </a:r>
            <a:r>
              <a:rPr lang="en-US" sz="1600" dirty="0" err="1"/>
              <a:t>kamayishi</a:t>
            </a:r>
            <a:endParaRPr lang="ru-RU" sz="1600" dirty="0"/>
          </a:p>
        </p:txBody>
      </p:sp>
      <p:sp>
        <p:nvSpPr>
          <p:cNvPr id="19" name="Прямоугольник 18">
            <a:extLst>
              <a:ext uri="{FF2B5EF4-FFF2-40B4-BE49-F238E27FC236}">
                <a16:creationId xmlns:a16="http://schemas.microsoft.com/office/drawing/2014/main" id="{712B4B55-46A4-44D2-896A-5A6D494F957E}"/>
              </a:ext>
            </a:extLst>
          </p:cNvPr>
          <p:cNvSpPr/>
          <p:nvPr/>
        </p:nvSpPr>
        <p:spPr>
          <a:xfrm>
            <a:off x="1387304" y="4074343"/>
            <a:ext cx="2630078" cy="725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Mavjud</a:t>
            </a:r>
            <a:r>
              <a:rPr lang="en-US" sz="1200" dirty="0"/>
              <a:t> </a:t>
            </a:r>
            <a:r>
              <a:rPr lang="en-US" sz="1200" dirty="0" err="1"/>
              <a:t>suv</a:t>
            </a:r>
            <a:r>
              <a:rPr lang="en-US" sz="1200" dirty="0"/>
              <a:t> </a:t>
            </a:r>
            <a:r>
              <a:rPr lang="en-US" sz="1200" dirty="0" err="1"/>
              <a:t>resurslaridan</a:t>
            </a:r>
            <a:r>
              <a:rPr lang="en-US" sz="1200" dirty="0"/>
              <a:t> </a:t>
            </a:r>
            <a:r>
              <a:rPr lang="en-US" sz="1200" dirty="0" err="1"/>
              <a:t>foydalanish</a:t>
            </a:r>
            <a:r>
              <a:rPr lang="en-US" sz="1200" dirty="0"/>
              <a:t> </a:t>
            </a:r>
            <a:r>
              <a:rPr lang="en-US" sz="1200" dirty="0" err="1"/>
              <a:t>samaradorligining</a:t>
            </a:r>
            <a:r>
              <a:rPr lang="en-US" sz="1200" dirty="0"/>
              <a:t> </a:t>
            </a:r>
            <a:r>
              <a:rPr lang="en-US" sz="1200" dirty="0" err="1"/>
              <a:t>pastligi</a:t>
            </a:r>
            <a:endParaRPr lang="ru-RU" sz="1200" dirty="0"/>
          </a:p>
        </p:txBody>
      </p:sp>
      <p:sp>
        <p:nvSpPr>
          <p:cNvPr id="20" name="Прямоугольник 19">
            <a:extLst>
              <a:ext uri="{FF2B5EF4-FFF2-40B4-BE49-F238E27FC236}">
                <a16:creationId xmlns:a16="http://schemas.microsoft.com/office/drawing/2014/main" id="{E6975F26-62ED-4367-82D4-4D2E07032EC4}"/>
              </a:ext>
            </a:extLst>
          </p:cNvPr>
          <p:cNvSpPr/>
          <p:nvPr/>
        </p:nvSpPr>
        <p:spPr>
          <a:xfrm>
            <a:off x="1387304" y="5061799"/>
            <a:ext cx="2630078" cy="725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Suv</a:t>
            </a:r>
            <a:r>
              <a:rPr lang="en-US" sz="1400" dirty="0"/>
              <a:t> </a:t>
            </a:r>
            <a:r>
              <a:rPr lang="en-US" sz="1400" dirty="0" err="1"/>
              <a:t>quduqlaridan</a:t>
            </a:r>
            <a:r>
              <a:rPr lang="en-US" sz="1400" dirty="0"/>
              <a:t> </a:t>
            </a:r>
            <a:r>
              <a:rPr lang="en-US" sz="1400" dirty="0" err="1"/>
              <a:t>foydalanish</a:t>
            </a:r>
            <a:r>
              <a:rPr lang="en-US" sz="1400" dirty="0"/>
              <a:t> </a:t>
            </a:r>
            <a:r>
              <a:rPr lang="en-US" sz="1400" dirty="0" err="1"/>
              <a:t>samaradorligining</a:t>
            </a:r>
            <a:r>
              <a:rPr lang="en-US" sz="1400" dirty="0"/>
              <a:t> </a:t>
            </a:r>
            <a:r>
              <a:rPr lang="en-US" sz="1400" dirty="0" err="1"/>
              <a:t>pasayishi</a:t>
            </a:r>
            <a:r>
              <a:rPr lang="en-US" sz="1400" dirty="0"/>
              <a:t> </a:t>
            </a:r>
            <a:endParaRPr lang="ru-RU" sz="1400" dirty="0"/>
          </a:p>
        </p:txBody>
      </p:sp>
      <p:sp>
        <p:nvSpPr>
          <p:cNvPr id="21" name="Прямоугольник 20">
            <a:extLst>
              <a:ext uri="{FF2B5EF4-FFF2-40B4-BE49-F238E27FC236}">
                <a16:creationId xmlns:a16="http://schemas.microsoft.com/office/drawing/2014/main" id="{B8C1E529-BE62-4B7C-B5A0-C32658256644}"/>
              </a:ext>
            </a:extLst>
          </p:cNvPr>
          <p:cNvSpPr/>
          <p:nvPr/>
        </p:nvSpPr>
        <p:spPr>
          <a:xfrm>
            <a:off x="1375568" y="6057113"/>
            <a:ext cx="2630078" cy="725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Quduqlarning</a:t>
            </a:r>
            <a:r>
              <a:rPr lang="en-US" sz="1400" dirty="0"/>
              <a:t> </a:t>
            </a:r>
            <a:r>
              <a:rPr lang="en-US" sz="1400" dirty="0" err="1"/>
              <a:t>solishtirma</a:t>
            </a:r>
            <a:r>
              <a:rPr lang="en-US" sz="1400" dirty="0"/>
              <a:t> </a:t>
            </a:r>
            <a:r>
              <a:rPr lang="en-US" sz="1400" dirty="0" err="1"/>
              <a:t>debitini</a:t>
            </a:r>
            <a:r>
              <a:rPr lang="en-US" sz="1400" dirty="0"/>
              <a:t> </a:t>
            </a:r>
            <a:r>
              <a:rPr lang="en-US" sz="1400" dirty="0" err="1"/>
              <a:t>pasayishi</a:t>
            </a:r>
            <a:endParaRPr lang="ru-RU" sz="1400" dirty="0"/>
          </a:p>
        </p:txBody>
      </p:sp>
      <p:sp>
        <p:nvSpPr>
          <p:cNvPr id="22" name="Прямоугольник 21">
            <a:extLst>
              <a:ext uri="{FF2B5EF4-FFF2-40B4-BE49-F238E27FC236}">
                <a16:creationId xmlns:a16="http://schemas.microsoft.com/office/drawing/2014/main" id="{07ABADDA-8DCF-4B94-9CD9-62A82FC48F4E}"/>
              </a:ext>
            </a:extLst>
          </p:cNvPr>
          <p:cNvSpPr/>
          <p:nvPr/>
        </p:nvSpPr>
        <p:spPr>
          <a:xfrm>
            <a:off x="8872187" y="3046821"/>
            <a:ext cx="2630078" cy="725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Suvoqova</a:t>
            </a:r>
            <a:r>
              <a:rPr lang="en-US" sz="1400" dirty="0"/>
              <a:t>” DUK, </a:t>
            </a:r>
            <a:r>
              <a:rPr lang="en-US" sz="1400" dirty="0" err="1"/>
              <a:t>Gidrogeologiya</a:t>
            </a:r>
            <a:r>
              <a:rPr lang="en-US" sz="1400" dirty="0"/>
              <a:t> </a:t>
            </a:r>
            <a:r>
              <a:rPr lang="en-US" sz="1400" dirty="0" err="1"/>
              <a:t>boshqarmasi</a:t>
            </a:r>
            <a:endParaRPr lang="ru-RU" sz="1400" dirty="0"/>
          </a:p>
        </p:txBody>
      </p:sp>
      <p:sp>
        <p:nvSpPr>
          <p:cNvPr id="23" name="Прямоугольник 22">
            <a:extLst>
              <a:ext uri="{FF2B5EF4-FFF2-40B4-BE49-F238E27FC236}">
                <a16:creationId xmlns:a16="http://schemas.microsoft.com/office/drawing/2014/main" id="{07100546-5EAC-4012-AC92-42DA7829DB92}"/>
              </a:ext>
            </a:extLst>
          </p:cNvPr>
          <p:cNvSpPr/>
          <p:nvPr/>
        </p:nvSpPr>
        <p:spPr>
          <a:xfrm>
            <a:off x="8883185" y="4076306"/>
            <a:ext cx="2630078" cy="725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Suvoqova</a:t>
            </a:r>
            <a:r>
              <a:rPr lang="en-US" sz="1400" dirty="0"/>
              <a:t>” DUK, </a:t>
            </a:r>
            <a:r>
              <a:rPr lang="en-US" sz="1400" dirty="0" err="1"/>
              <a:t>Atrof</a:t>
            </a:r>
            <a:r>
              <a:rPr lang="en-US" sz="1400" dirty="0"/>
              <a:t> </a:t>
            </a:r>
            <a:r>
              <a:rPr lang="en-US" sz="1400" dirty="0" err="1"/>
              <a:t>muxitni</a:t>
            </a:r>
            <a:r>
              <a:rPr lang="en-US" sz="1400" dirty="0"/>
              <a:t> </a:t>
            </a:r>
            <a:r>
              <a:rPr lang="en-US" sz="1400" dirty="0" err="1"/>
              <a:t>muxofaza</a:t>
            </a:r>
            <a:r>
              <a:rPr lang="en-US" sz="1400" dirty="0"/>
              <a:t> </a:t>
            </a:r>
            <a:r>
              <a:rPr lang="en-US" sz="1400" dirty="0" err="1"/>
              <a:t>qilish</a:t>
            </a:r>
            <a:r>
              <a:rPr lang="en-US" sz="1400" dirty="0"/>
              <a:t> </a:t>
            </a:r>
            <a:r>
              <a:rPr lang="en-US" sz="1400" dirty="0" err="1"/>
              <a:t>qo’mitasi</a:t>
            </a:r>
            <a:endParaRPr lang="ru-RU" sz="1400" dirty="0"/>
          </a:p>
        </p:txBody>
      </p:sp>
      <p:sp>
        <p:nvSpPr>
          <p:cNvPr id="24" name="Прямоугольник 23">
            <a:extLst>
              <a:ext uri="{FF2B5EF4-FFF2-40B4-BE49-F238E27FC236}">
                <a16:creationId xmlns:a16="http://schemas.microsoft.com/office/drawing/2014/main" id="{81568488-67D7-4788-B8E7-D9765D615173}"/>
              </a:ext>
            </a:extLst>
          </p:cNvPr>
          <p:cNvSpPr/>
          <p:nvPr/>
        </p:nvSpPr>
        <p:spPr>
          <a:xfrm>
            <a:off x="8872187" y="5070048"/>
            <a:ext cx="2630078" cy="725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Suvoqova</a:t>
            </a:r>
            <a:r>
              <a:rPr lang="en-US" sz="1400" dirty="0"/>
              <a:t>” </a:t>
            </a:r>
          </a:p>
          <a:p>
            <a:pPr algn="ctr"/>
            <a:r>
              <a:rPr lang="en-US" sz="1400" dirty="0"/>
              <a:t>DUK</a:t>
            </a:r>
            <a:endParaRPr lang="ru-RU" sz="1400" dirty="0"/>
          </a:p>
        </p:txBody>
      </p:sp>
      <p:sp>
        <p:nvSpPr>
          <p:cNvPr id="25" name="Прямоугольник 24">
            <a:extLst>
              <a:ext uri="{FF2B5EF4-FFF2-40B4-BE49-F238E27FC236}">
                <a16:creationId xmlns:a16="http://schemas.microsoft.com/office/drawing/2014/main" id="{EC48BC81-904C-4AB8-AB89-EA79940F95B0}"/>
              </a:ext>
            </a:extLst>
          </p:cNvPr>
          <p:cNvSpPr/>
          <p:nvPr/>
        </p:nvSpPr>
        <p:spPr>
          <a:xfrm>
            <a:off x="5140796" y="3035528"/>
            <a:ext cx="2630078" cy="725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Doimiy</a:t>
            </a:r>
            <a:r>
              <a:rPr lang="en-US" sz="1400" dirty="0"/>
              <a:t> monitoring </a:t>
            </a:r>
            <a:r>
              <a:rPr lang="en-US" sz="1400" dirty="0" err="1"/>
              <a:t>va</a:t>
            </a:r>
            <a:r>
              <a:rPr lang="en-US" sz="1400" dirty="0"/>
              <a:t> </a:t>
            </a:r>
            <a:r>
              <a:rPr lang="en-US" sz="1400" dirty="0" err="1"/>
              <a:t>nazorat</a:t>
            </a:r>
            <a:r>
              <a:rPr lang="en-US" sz="1400" dirty="0"/>
              <a:t> </a:t>
            </a:r>
            <a:r>
              <a:rPr lang="en-US" sz="1400" dirty="0" err="1"/>
              <a:t>olib</a:t>
            </a:r>
            <a:r>
              <a:rPr lang="en-US" sz="1400" dirty="0"/>
              <a:t> </a:t>
            </a:r>
            <a:r>
              <a:rPr lang="en-US" sz="1400" dirty="0" err="1"/>
              <a:t>borish</a:t>
            </a:r>
            <a:endParaRPr lang="ru-RU" sz="1400" dirty="0"/>
          </a:p>
        </p:txBody>
      </p:sp>
      <p:sp>
        <p:nvSpPr>
          <p:cNvPr id="26" name="Прямоугольник 25">
            <a:extLst>
              <a:ext uri="{FF2B5EF4-FFF2-40B4-BE49-F238E27FC236}">
                <a16:creationId xmlns:a16="http://schemas.microsoft.com/office/drawing/2014/main" id="{2D7C317C-7686-4BFB-AFA8-DD3553CF52F9}"/>
              </a:ext>
            </a:extLst>
          </p:cNvPr>
          <p:cNvSpPr/>
          <p:nvPr/>
        </p:nvSpPr>
        <p:spPr>
          <a:xfrm>
            <a:off x="5140796" y="4062166"/>
            <a:ext cx="2630078" cy="725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Suv</a:t>
            </a:r>
            <a:r>
              <a:rPr lang="en-US" sz="1400" dirty="0"/>
              <a:t> </a:t>
            </a:r>
            <a:r>
              <a:rPr lang="en-US" sz="1400" dirty="0" err="1"/>
              <a:t>resurslarini</a:t>
            </a:r>
            <a:r>
              <a:rPr lang="en-US" sz="1400" dirty="0"/>
              <a:t> </a:t>
            </a:r>
            <a:r>
              <a:rPr lang="en-US" sz="1400" dirty="0" err="1"/>
              <a:t>barqaror</a:t>
            </a:r>
            <a:r>
              <a:rPr lang="en-US" sz="1400" dirty="0"/>
              <a:t> </a:t>
            </a:r>
            <a:r>
              <a:rPr lang="en-US" sz="1400" dirty="0" err="1"/>
              <a:t>boshqarish</a:t>
            </a:r>
            <a:r>
              <a:rPr lang="en-US" sz="1400" dirty="0"/>
              <a:t> </a:t>
            </a:r>
            <a:r>
              <a:rPr lang="en-US" sz="1400" dirty="0" err="1"/>
              <a:t>tizimiga</a:t>
            </a:r>
            <a:r>
              <a:rPr lang="en-US" sz="1400" dirty="0"/>
              <a:t> </a:t>
            </a:r>
            <a:r>
              <a:rPr lang="en-US" sz="1400" dirty="0" err="1"/>
              <a:t>o’tish</a:t>
            </a:r>
            <a:endParaRPr lang="ru-RU" sz="1400" dirty="0"/>
          </a:p>
        </p:txBody>
      </p:sp>
      <p:sp>
        <p:nvSpPr>
          <p:cNvPr id="27" name="Прямоугольник 26">
            <a:extLst>
              <a:ext uri="{FF2B5EF4-FFF2-40B4-BE49-F238E27FC236}">
                <a16:creationId xmlns:a16="http://schemas.microsoft.com/office/drawing/2014/main" id="{718FB188-35AA-4035-B4C3-07A761469405}"/>
              </a:ext>
            </a:extLst>
          </p:cNvPr>
          <p:cNvSpPr/>
          <p:nvPr/>
        </p:nvSpPr>
        <p:spPr>
          <a:xfrm>
            <a:off x="5129746" y="5061799"/>
            <a:ext cx="2630078" cy="725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Suv</a:t>
            </a:r>
            <a:r>
              <a:rPr lang="en-US" sz="1400" dirty="0"/>
              <a:t> </a:t>
            </a:r>
            <a:r>
              <a:rPr lang="en-US" sz="1400" dirty="0" err="1"/>
              <a:t>quduqlaridan</a:t>
            </a:r>
            <a:r>
              <a:rPr lang="en-US" sz="1400" dirty="0"/>
              <a:t> </a:t>
            </a:r>
            <a:r>
              <a:rPr lang="en-US" sz="1400" dirty="0" err="1"/>
              <a:t>foydalanish</a:t>
            </a:r>
            <a:r>
              <a:rPr lang="en-US" sz="1400" dirty="0"/>
              <a:t> </a:t>
            </a:r>
            <a:r>
              <a:rPr lang="en-US" sz="1400" dirty="0" err="1"/>
              <a:t>samaradorligini</a:t>
            </a:r>
            <a:r>
              <a:rPr lang="en-US" sz="1400" dirty="0"/>
              <a:t> </a:t>
            </a:r>
            <a:r>
              <a:rPr lang="en-US" sz="1400" dirty="0" err="1"/>
              <a:t>oshirish</a:t>
            </a:r>
            <a:endParaRPr lang="ru-RU" sz="1400" dirty="0"/>
          </a:p>
        </p:txBody>
      </p:sp>
      <p:sp>
        <p:nvSpPr>
          <p:cNvPr id="28" name="Прямоугольник 27">
            <a:extLst>
              <a:ext uri="{FF2B5EF4-FFF2-40B4-BE49-F238E27FC236}">
                <a16:creationId xmlns:a16="http://schemas.microsoft.com/office/drawing/2014/main" id="{DE363357-1448-40EB-B3E6-B1281FE05C86}"/>
              </a:ext>
            </a:extLst>
          </p:cNvPr>
          <p:cNvSpPr/>
          <p:nvPr/>
        </p:nvSpPr>
        <p:spPr>
          <a:xfrm>
            <a:off x="8883185" y="6057113"/>
            <a:ext cx="2630078" cy="725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Suvoqova</a:t>
            </a:r>
            <a:r>
              <a:rPr lang="en-US" sz="1400" dirty="0"/>
              <a:t>” DUK, </a:t>
            </a:r>
            <a:r>
              <a:rPr lang="en-US" sz="1400" dirty="0" err="1"/>
              <a:t>ekspert</a:t>
            </a:r>
            <a:endParaRPr lang="en-US" sz="1400" dirty="0"/>
          </a:p>
          <a:p>
            <a:pPr algn="ctr"/>
            <a:r>
              <a:rPr lang="en-US" sz="1400" dirty="0" err="1"/>
              <a:t>xulosasi</a:t>
            </a:r>
            <a:endParaRPr lang="ru-RU" sz="1400" dirty="0"/>
          </a:p>
        </p:txBody>
      </p:sp>
      <p:sp>
        <p:nvSpPr>
          <p:cNvPr id="29" name="Прямоугольник 28">
            <a:extLst>
              <a:ext uri="{FF2B5EF4-FFF2-40B4-BE49-F238E27FC236}">
                <a16:creationId xmlns:a16="http://schemas.microsoft.com/office/drawing/2014/main" id="{5287543A-861D-47C1-AE20-5AB16B1B3742}"/>
              </a:ext>
            </a:extLst>
          </p:cNvPr>
          <p:cNvSpPr/>
          <p:nvPr/>
        </p:nvSpPr>
        <p:spPr>
          <a:xfrm>
            <a:off x="5140796" y="6057113"/>
            <a:ext cx="2630078" cy="7258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Quduqlarga</a:t>
            </a:r>
            <a:r>
              <a:rPr lang="en-US" sz="1400" dirty="0"/>
              <a:t> </a:t>
            </a:r>
            <a:r>
              <a:rPr lang="en-US" sz="1400" dirty="0" err="1"/>
              <a:t>ishlov</a:t>
            </a:r>
            <a:r>
              <a:rPr lang="en-US" sz="1400" dirty="0"/>
              <a:t> </a:t>
            </a:r>
            <a:r>
              <a:rPr lang="en-US" sz="1400" dirty="0" err="1"/>
              <a:t>berish</a:t>
            </a:r>
            <a:r>
              <a:rPr lang="en-US" sz="1400" dirty="0"/>
              <a:t> </a:t>
            </a:r>
            <a:r>
              <a:rPr lang="en-US" sz="1400" dirty="0" err="1"/>
              <a:t>va</a:t>
            </a:r>
            <a:r>
              <a:rPr lang="en-US" sz="1400" dirty="0"/>
              <a:t> </a:t>
            </a:r>
            <a:r>
              <a:rPr lang="en-US" sz="1400" dirty="0" err="1"/>
              <a:t>ular</a:t>
            </a:r>
            <a:r>
              <a:rPr lang="en-US" sz="1400" dirty="0"/>
              <a:t> </a:t>
            </a:r>
            <a:r>
              <a:rPr lang="en-US" sz="1400" dirty="0" err="1"/>
              <a:t>samaradorligini</a:t>
            </a:r>
            <a:r>
              <a:rPr lang="en-US" sz="1400" dirty="0"/>
              <a:t> </a:t>
            </a:r>
            <a:r>
              <a:rPr lang="en-US" sz="1400" dirty="0" err="1"/>
              <a:t>qayta</a:t>
            </a:r>
            <a:r>
              <a:rPr lang="en-US" sz="1400" dirty="0"/>
              <a:t> </a:t>
            </a:r>
            <a:r>
              <a:rPr lang="en-US" sz="1400" dirty="0" err="1"/>
              <a:t>tiklash</a:t>
            </a:r>
            <a:endParaRPr lang="ru-RU" sz="1400" dirty="0"/>
          </a:p>
        </p:txBody>
      </p:sp>
      <p:cxnSp>
        <p:nvCxnSpPr>
          <p:cNvPr id="42" name="Прямая со стрелкой 41">
            <a:extLst>
              <a:ext uri="{FF2B5EF4-FFF2-40B4-BE49-F238E27FC236}">
                <a16:creationId xmlns:a16="http://schemas.microsoft.com/office/drawing/2014/main" id="{FB1F99EF-A595-4AE9-B4A4-A323F9E11AEE}"/>
              </a:ext>
            </a:extLst>
          </p:cNvPr>
          <p:cNvCxnSpPr/>
          <p:nvPr/>
        </p:nvCxnSpPr>
        <p:spPr>
          <a:xfrm>
            <a:off x="7759824" y="1018095"/>
            <a:ext cx="2147747" cy="1951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Прямоугольник 50">
            <a:extLst>
              <a:ext uri="{FF2B5EF4-FFF2-40B4-BE49-F238E27FC236}">
                <a16:creationId xmlns:a16="http://schemas.microsoft.com/office/drawing/2014/main" id="{1699E420-1938-4051-AB43-9552576F7125}"/>
              </a:ext>
            </a:extLst>
          </p:cNvPr>
          <p:cNvSpPr/>
          <p:nvPr/>
        </p:nvSpPr>
        <p:spPr>
          <a:xfrm>
            <a:off x="5421181" y="2096088"/>
            <a:ext cx="2147747" cy="74825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Yechim</a:t>
            </a:r>
            <a:r>
              <a:rPr lang="en-US" dirty="0"/>
              <a:t> </a:t>
            </a:r>
            <a:r>
              <a:rPr lang="en-US" dirty="0" err="1"/>
              <a:t>bo’yicha</a:t>
            </a:r>
            <a:r>
              <a:rPr lang="en-US" dirty="0"/>
              <a:t> </a:t>
            </a:r>
            <a:r>
              <a:rPr lang="en-US" dirty="0" err="1"/>
              <a:t>tavsiyalar</a:t>
            </a:r>
            <a:endParaRPr lang="ru-RU" dirty="0"/>
          </a:p>
        </p:txBody>
      </p:sp>
      <p:sp>
        <p:nvSpPr>
          <p:cNvPr id="52" name="Прямоугольник 51">
            <a:extLst>
              <a:ext uri="{FF2B5EF4-FFF2-40B4-BE49-F238E27FC236}">
                <a16:creationId xmlns:a16="http://schemas.microsoft.com/office/drawing/2014/main" id="{5A874D4A-8DC7-403A-97DC-97A93ACC77B4}"/>
              </a:ext>
            </a:extLst>
          </p:cNvPr>
          <p:cNvSpPr/>
          <p:nvPr/>
        </p:nvSpPr>
        <p:spPr>
          <a:xfrm>
            <a:off x="9024593" y="2096088"/>
            <a:ext cx="2147747" cy="74825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Mas’ullar</a:t>
            </a:r>
            <a:endParaRPr lang="ru-RU" dirty="0"/>
          </a:p>
        </p:txBody>
      </p:sp>
      <p:sp>
        <p:nvSpPr>
          <p:cNvPr id="60" name="Прямоугольник 59">
            <a:extLst>
              <a:ext uri="{FF2B5EF4-FFF2-40B4-BE49-F238E27FC236}">
                <a16:creationId xmlns:a16="http://schemas.microsoft.com/office/drawing/2014/main" id="{73556268-1A76-42E6-B6E9-22EAF54085E1}"/>
              </a:ext>
            </a:extLst>
          </p:cNvPr>
          <p:cNvSpPr/>
          <p:nvPr/>
        </p:nvSpPr>
        <p:spPr>
          <a:xfrm>
            <a:off x="1628470" y="2096088"/>
            <a:ext cx="2147747" cy="74825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Muammoviy</a:t>
            </a:r>
            <a:r>
              <a:rPr lang="en-US" dirty="0"/>
              <a:t> </a:t>
            </a:r>
            <a:r>
              <a:rPr lang="en-US" dirty="0" err="1"/>
              <a:t>xolatlar</a:t>
            </a:r>
            <a:endParaRPr lang="ru-RU" dirty="0"/>
          </a:p>
        </p:txBody>
      </p:sp>
      <p:sp>
        <p:nvSpPr>
          <p:cNvPr id="62" name="TextBox 61">
            <a:extLst>
              <a:ext uri="{FF2B5EF4-FFF2-40B4-BE49-F238E27FC236}">
                <a16:creationId xmlns:a16="http://schemas.microsoft.com/office/drawing/2014/main" id="{67E67E11-E26E-40ED-B026-1D749E57CCEB}"/>
              </a:ext>
            </a:extLst>
          </p:cNvPr>
          <p:cNvSpPr txBox="1"/>
          <p:nvPr/>
        </p:nvSpPr>
        <p:spPr>
          <a:xfrm>
            <a:off x="2739269" y="56262"/>
            <a:ext cx="6094428" cy="707886"/>
          </a:xfrm>
          <a:prstGeom prst="rect">
            <a:avLst/>
          </a:prstGeom>
          <a:noFill/>
        </p:spPr>
        <p:txBody>
          <a:bodyPr wrap="square">
            <a:spAutoFit/>
          </a:bodyPr>
          <a:lstStyle/>
          <a:p>
            <a:r>
              <a:rPr lang="ru-RU" sz="2000" dirty="0" err="1"/>
              <a:t>Cho'pon</a:t>
            </a:r>
            <a:r>
              <a:rPr lang="ru-RU" sz="2000" dirty="0"/>
              <a:t> </a:t>
            </a:r>
            <a:r>
              <a:rPr lang="ru-RU" sz="2000" dirty="0" err="1"/>
              <a:t>ota</a:t>
            </a:r>
            <a:r>
              <a:rPr lang="ru-RU" sz="2000" dirty="0"/>
              <a:t> </a:t>
            </a:r>
            <a:r>
              <a:rPr lang="ru-RU" sz="2000" dirty="0" err="1"/>
              <a:t>suv</a:t>
            </a:r>
            <a:r>
              <a:rPr lang="ru-RU" sz="2000" dirty="0"/>
              <a:t> </a:t>
            </a:r>
            <a:r>
              <a:rPr lang="ru-RU" sz="2000" dirty="0" err="1"/>
              <a:t>inshootlari</a:t>
            </a:r>
            <a:r>
              <a:rPr lang="ru-RU" sz="2000" dirty="0"/>
              <a:t> </a:t>
            </a:r>
            <a:r>
              <a:rPr lang="ru-RU" sz="2000" dirty="0" err="1"/>
              <a:t>xududida</a:t>
            </a:r>
            <a:r>
              <a:rPr lang="ru-RU" sz="2000" dirty="0"/>
              <a:t> </a:t>
            </a:r>
            <a:r>
              <a:rPr lang="ru-RU" sz="2000" dirty="0" err="1"/>
              <a:t>suv</a:t>
            </a:r>
            <a:r>
              <a:rPr lang="ru-RU" sz="2000" dirty="0"/>
              <a:t> </a:t>
            </a:r>
            <a:r>
              <a:rPr lang="ru-RU" sz="2000" dirty="0" err="1"/>
              <a:t>resurslarini</a:t>
            </a:r>
            <a:r>
              <a:rPr lang="ru-RU" sz="2000" dirty="0"/>
              <a:t> </a:t>
            </a:r>
            <a:r>
              <a:rPr lang="ru-RU" sz="2000" dirty="0" err="1"/>
              <a:t>barqaror</a:t>
            </a:r>
            <a:r>
              <a:rPr lang="ru-RU" sz="2000" dirty="0"/>
              <a:t> </a:t>
            </a:r>
            <a:r>
              <a:rPr lang="ru-RU" sz="2000" dirty="0" err="1"/>
              <a:t>boshqarish</a:t>
            </a:r>
            <a:r>
              <a:rPr lang="ru-RU" sz="2000" dirty="0"/>
              <a:t> </a:t>
            </a:r>
            <a:r>
              <a:rPr lang="ru-RU" sz="2000" dirty="0" err="1"/>
              <a:t>chora-tadbirlar</a:t>
            </a:r>
            <a:endParaRPr lang="ru-RU" sz="2000" dirty="0"/>
          </a:p>
        </p:txBody>
      </p:sp>
      <p:cxnSp>
        <p:nvCxnSpPr>
          <p:cNvPr id="64" name="Прямая со стрелкой 63">
            <a:extLst>
              <a:ext uri="{FF2B5EF4-FFF2-40B4-BE49-F238E27FC236}">
                <a16:creationId xmlns:a16="http://schemas.microsoft.com/office/drawing/2014/main" id="{6BC18F0B-375B-45A1-ABC7-72762CA2EF46}"/>
              </a:ext>
            </a:extLst>
          </p:cNvPr>
          <p:cNvCxnSpPr>
            <a:endCxn id="60" idx="0"/>
          </p:cNvCxnSpPr>
          <p:nvPr/>
        </p:nvCxnSpPr>
        <p:spPr>
          <a:xfrm flipH="1">
            <a:off x="2702344" y="1498862"/>
            <a:ext cx="1407743" cy="5972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Прямая соединительная линия 73">
            <a:extLst>
              <a:ext uri="{FF2B5EF4-FFF2-40B4-BE49-F238E27FC236}">
                <a16:creationId xmlns:a16="http://schemas.microsoft.com/office/drawing/2014/main" id="{488AFAC3-06FA-45DF-A867-951959712053}"/>
              </a:ext>
            </a:extLst>
          </p:cNvPr>
          <p:cNvCxnSpPr/>
          <p:nvPr/>
        </p:nvCxnSpPr>
        <p:spPr>
          <a:xfrm>
            <a:off x="697176" y="2470216"/>
            <a:ext cx="0" cy="4387784"/>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Прямая со стрелкой 75">
            <a:extLst>
              <a:ext uri="{FF2B5EF4-FFF2-40B4-BE49-F238E27FC236}">
                <a16:creationId xmlns:a16="http://schemas.microsoft.com/office/drawing/2014/main" id="{A2C6A875-DC1C-43B7-A3C2-E2F106653E43}"/>
              </a:ext>
            </a:extLst>
          </p:cNvPr>
          <p:cNvCxnSpPr>
            <a:cxnSpLocks/>
          </p:cNvCxnSpPr>
          <p:nvPr/>
        </p:nvCxnSpPr>
        <p:spPr>
          <a:xfrm flipH="1">
            <a:off x="712858" y="2470216"/>
            <a:ext cx="8798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49503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3DDB424-E500-455E-A34C-12F2B03214D8}"/>
              </a:ext>
            </a:extLst>
          </p:cNvPr>
          <p:cNvSpPr>
            <a:spLocks noGrp="1"/>
          </p:cNvSpPr>
          <p:nvPr>
            <p:ph type="title"/>
          </p:nvPr>
        </p:nvSpPr>
        <p:spPr>
          <a:xfrm>
            <a:off x="1385741" y="155542"/>
            <a:ext cx="10118872" cy="551468"/>
          </a:xfrm>
        </p:spPr>
        <p:txBody>
          <a:bodyPr>
            <a:normAutofit fontScale="90000"/>
          </a:bodyPr>
          <a:lstStyle/>
          <a:p>
            <a:pPr algn="ctr"/>
            <a:r>
              <a:rPr lang="en-US" dirty="0" err="1"/>
              <a:t>Umumiy</a:t>
            </a:r>
            <a:r>
              <a:rPr lang="en-US" dirty="0"/>
              <a:t> </a:t>
            </a:r>
            <a:r>
              <a:rPr lang="en-US" dirty="0" err="1"/>
              <a:t>xulosa</a:t>
            </a:r>
            <a:r>
              <a:rPr lang="en-US" dirty="0"/>
              <a:t> </a:t>
            </a:r>
            <a:r>
              <a:rPr lang="en-US" dirty="0" err="1"/>
              <a:t>va</a:t>
            </a:r>
            <a:r>
              <a:rPr lang="en-US" dirty="0"/>
              <a:t> </a:t>
            </a:r>
            <a:r>
              <a:rPr lang="en-US" dirty="0" err="1"/>
              <a:t>tavsiyalar</a:t>
            </a:r>
            <a:endParaRPr lang="ru-RU" dirty="0"/>
          </a:p>
        </p:txBody>
      </p:sp>
      <p:sp>
        <p:nvSpPr>
          <p:cNvPr id="3" name="Объект 2">
            <a:extLst>
              <a:ext uri="{FF2B5EF4-FFF2-40B4-BE49-F238E27FC236}">
                <a16:creationId xmlns:a16="http://schemas.microsoft.com/office/drawing/2014/main" id="{CFA8B1E7-68E2-48C5-9A7A-69486C358861}"/>
              </a:ext>
            </a:extLst>
          </p:cNvPr>
          <p:cNvSpPr>
            <a:spLocks noGrp="1"/>
          </p:cNvSpPr>
          <p:nvPr>
            <p:ph idx="1"/>
          </p:nvPr>
        </p:nvSpPr>
        <p:spPr>
          <a:xfrm>
            <a:off x="593888" y="867266"/>
            <a:ext cx="11359299" cy="5759777"/>
          </a:xfrm>
        </p:spPr>
        <p:txBody>
          <a:bodyPr>
            <a:normAutofit fontScale="55000" lnSpcReduction="20000"/>
          </a:bodyPr>
          <a:lstStyle/>
          <a:p>
            <a:pPr marL="457200" indent="270510" algn="just">
              <a:lnSpc>
                <a:spcPct val="150000"/>
              </a:lnSpc>
              <a:tabLst>
                <a:tab pos="1350645" algn="l"/>
              </a:tabLst>
            </a:pPr>
            <a:r>
              <a:rPr lang="uz-Cyrl-UZ" sz="2200" dirty="0">
                <a:effectLst/>
                <a:latin typeface="Times New Roman" panose="02020603050405020304" pitchFamily="18" charset="0"/>
                <a:ea typeface="Calibri" panose="020F0502020204030204" pitchFamily="34" charset="0"/>
                <a:cs typeface="Times New Roman" panose="02020603050405020304" pitchFamily="18" charset="0"/>
              </a:rPr>
              <a:t>1.  Quduqda o‘rnatilgan nasoslar suv olishi  va quduq  debiti o‘rtasidagi moslikni ta’minlash kerak, ya’ni quduqda o‘rnatilgan nasoslar talab qilingan suv sarfiga mos keladigan nasoslar bilan almashtirilishi kerak. Nasoslarni ish tartibi quduq ish tartibini belgilaydi.</a:t>
            </a:r>
            <a:endParaRPr lang="ru-RU"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270510" algn="just">
              <a:lnSpc>
                <a:spcPct val="150000"/>
              </a:lnSpc>
              <a:tabLst>
                <a:tab pos="1350645" algn="l"/>
              </a:tabLst>
            </a:pPr>
            <a:r>
              <a:rPr lang="uz-Cyrl-UZ" sz="2200" dirty="0">
                <a:effectLst/>
                <a:latin typeface="Times New Roman" panose="02020603050405020304" pitchFamily="18" charset="0"/>
                <a:ea typeface="Calibri" panose="020F0502020204030204" pitchFamily="34" charset="0"/>
                <a:cs typeface="Times New Roman" panose="02020603050405020304" pitchFamily="18" charset="0"/>
              </a:rPr>
              <a:t>2.  Quduqlarni uzoq ishlashi hisobiga ularning filtrlari va filtr oldi shag‘al qatlamida kolmatatsiya hisobiga filtratsiya koeffitsiyenti pasayishi va buni bartaraf qilish uchun quduq ish tartibi nasoslar orqali o’zgartirilishi tavsiya qilinmaydi;</a:t>
            </a:r>
            <a:endParaRPr lang="ru-RU"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270510" algn="just">
              <a:lnSpc>
                <a:spcPct val="150000"/>
              </a:lnSpc>
              <a:tabLst>
                <a:tab pos="1350645" algn="l"/>
              </a:tabLst>
            </a:pPr>
            <a:r>
              <a:rPr lang="uz-Cyrl-UZ" sz="2200" dirty="0">
                <a:effectLst/>
                <a:latin typeface="Times New Roman" panose="02020603050405020304" pitchFamily="18" charset="0"/>
                <a:ea typeface="Calibri" panose="020F0502020204030204" pitchFamily="34" charset="0"/>
                <a:cs typeface="Times New Roman" panose="02020603050405020304" pitchFamily="18" charset="0"/>
              </a:rPr>
              <a:t>3.  Quduqning haqiqiy debiti va unga o‘rnatilgan nasosning suv olish qobiliyati o‘rtasidagi balansni buzilishiga sabab bo‘ladi bu esa quduqlarda ta’sir radiusini o’zgarib ketishiga, ularda o’zaro ta’sirlashuv paydo bo’lishiga olib keladi;</a:t>
            </a:r>
            <a:endParaRPr lang="ru-RU"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270510" algn="just">
              <a:lnSpc>
                <a:spcPct val="150000"/>
              </a:lnSpc>
              <a:tabLst>
                <a:tab pos="1350645" algn="l"/>
              </a:tabLst>
            </a:pPr>
            <a:r>
              <a:rPr lang="uz-Cyrl-UZ" sz="2200" dirty="0">
                <a:effectLst/>
                <a:latin typeface="Times New Roman" panose="02020603050405020304" pitchFamily="18" charset="0"/>
                <a:ea typeface="Calibri" panose="020F0502020204030204" pitchFamily="34" charset="0"/>
                <a:cs typeface="Times New Roman" panose="02020603050405020304" pitchFamily="18" charset="0"/>
              </a:rPr>
              <a:t>4.  Tabiiy resurslarini qayta tiklanadigan va tiklanmaydigan turlari mavjudligini alohida qayd etish lozim, lekin shunga qaramay suvni iste’molga yaroqli bo‘lgan zahiralari kamayib borishi uni nafaqat miqdorinin shunga mos holda sathini ham pasayib ketishiga sabab bo’lmoqda;</a:t>
            </a:r>
            <a:endParaRPr lang="ru-RU"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270510" algn="just">
              <a:lnSpc>
                <a:spcPct val="150000"/>
              </a:lnSpc>
              <a:tabLst>
                <a:tab pos="1350645" algn="l"/>
              </a:tabLst>
            </a:pPr>
            <a:r>
              <a:rPr lang="uz-Cyrl-UZ" sz="2200" dirty="0">
                <a:effectLst/>
                <a:latin typeface="Times New Roman" panose="02020603050405020304" pitchFamily="18" charset="0"/>
                <a:ea typeface="Calibri" panose="020F0502020204030204" pitchFamily="34" charset="0"/>
                <a:cs typeface="Times New Roman" panose="02020603050405020304" pitchFamily="18" charset="0"/>
              </a:rPr>
              <a:t>5.  Samarqand shahrida iste’mol talabining oshishi quduqlarga ortiqcha talab ya’ni ortiqcha debit talabini quyganligi natijasida quduqdan suv olish va undagi static va dinamik sathlar o’rtasidagi nomutanosiblik paydo bo‘lishi ulardan foydalanish samaradorligini keskin pasayishiga sabab bo‘lmoqda;</a:t>
            </a:r>
            <a:endParaRPr lang="ru-RU"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270510" algn="just">
              <a:lnSpc>
                <a:spcPct val="150000"/>
              </a:lnSpc>
              <a:tabLst>
                <a:tab pos="1350645" algn="l"/>
              </a:tabLst>
            </a:pPr>
            <a:r>
              <a:rPr lang="uz-Cyrl-UZ" sz="2200" dirty="0">
                <a:effectLst/>
                <a:latin typeface="Times New Roman" panose="02020603050405020304" pitchFamily="18" charset="0"/>
                <a:ea typeface="Calibri" panose="020F0502020204030204" pitchFamily="34" charset="0"/>
                <a:cs typeface="Times New Roman" panose="02020603050405020304" pitchFamily="18" charset="0"/>
              </a:rPr>
              <a:t>6.  Cho’ponota suv inshootlari ishi tahlil qilinganda shu ma’lum bo‘ldiki, debiti pasaygan va ishdan chiqgan quduqlardan ish tartibi o’zgartirilgan nasoslardan foydalanish  hisobiga sutka davomida suv olish miqdori va tartibidagi buzilishlarga olib keladi;</a:t>
            </a:r>
            <a:endParaRPr lang="ru-RU"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270510" algn="just">
              <a:lnSpc>
                <a:spcPct val="150000"/>
              </a:lnSpc>
              <a:tabLst>
                <a:tab pos="1350645" algn="l"/>
              </a:tabLst>
            </a:pPr>
            <a:r>
              <a:rPr lang="uz-Cyrl-UZ" sz="2200" dirty="0">
                <a:effectLst/>
                <a:latin typeface="Times New Roman" panose="02020603050405020304" pitchFamily="18" charset="0"/>
                <a:ea typeface="Calibri" panose="020F0502020204030204" pitchFamily="34" charset="0"/>
                <a:cs typeface="Times New Roman" panose="02020603050405020304" pitchFamily="18" charset="0"/>
              </a:rPr>
              <a:t>7.  Quduqlarni o‘zaro ta’sirlashuvni bartaraf qilish uchun iqlim o’zgarishi natijasidagi global suv sathini pasayish ko’rsatkichi hisobga olinishi kerak;</a:t>
            </a:r>
            <a:endParaRPr lang="ru-RU"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270510" algn="just">
              <a:lnSpc>
                <a:spcPct val="150000"/>
              </a:lnSpc>
              <a:tabLst>
                <a:tab pos="1350645" algn="l"/>
              </a:tabLst>
            </a:pPr>
            <a:r>
              <a:rPr lang="uz-Cyrl-UZ" sz="2200" dirty="0">
                <a:effectLst/>
                <a:latin typeface="Times New Roman" panose="02020603050405020304" pitchFamily="18" charset="0"/>
                <a:ea typeface="Calibri" panose="020F0502020204030204" pitchFamily="34" charset="0"/>
                <a:cs typeface="Times New Roman" panose="02020603050405020304" pitchFamily="18" charset="0"/>
              </a:rPr>
              <a:t>8.  Samarqand shahrining Cho’ponota suv inshootlari majmuida ishlaydigan artesian quduqlarining  ish tartibi iqlim o’zgarishi natijasida suv sathlari o’zgarishiga moslashtirilishi ular samaradorligiga ijobiy ta;sir etadi;</a:t>
            </a:r>
            <a:endParaRPr lang="ru-RU"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270510" algn="just">
              <a:lnSpc>
                <a:spcPct val="150000"/>
              </a:lnSpc>
              <a:spcAft>
                <a:spcPts val="1000"/>
              </a:spcAft>
              <a:tabLst>
                <a:tab pos="1350645" algn="l"/>
              </a:tabLst>
            </a:pPr>
            <a:r>
              <a:rPr lang="uz-Cyrl-UZ" sz="2200" dirty="0">
                <a:effectLst/>
                <a:latin typeface="Times New Roman" panose="02020603050405020304" pitchFamily="18" charset="0"/>
                <a:ea typeface="Calibri" panose="020F0502020204030204" pitchFamily="34" charset="0"/>
                <a:cs typeface="Times New Roman" panose="02020603050405020304" pitchFamily="18" charset="0"/>
              </a:rPr>
              <a:t>9.  Cho’ponota suv inshootlari  hududidagi muammoli quduqlarni aniqlab, ularni ishlash samaradorligini oshirish butun suv ta’minoti tizimi ishi samaradorligini oshirishga xizmat qiladi.</a:t>
            </a:r>
            <a:endParaRPr lang="ru-RU" sz="2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p:txBody>
      </p:sp>
    </p:spTree>
    <p:extLst>
      <p:ext uri="{BB962C8B-B14F-4D97-AF65-F5344CB8AC3E}">
        <p14:creationId xmlns:p14="http://schemas.microsoft.com/office/powerpoint/2010/main" val="1229141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21AEB79-DAC2-4944-BB2C-FD9C24A162CB}"/>
              </a:ext>
            </a:extLst>
          </p:cNvPr>
          <p:cNvSpPr>
            <a:spLocks noGrp="1"/>
          </p:cNvSpPr>
          <p:nvPr>
            <p:ph type="title"/>
          </p:nvPr>
        </p:nvSpPr>
        <p:spPr>
          <a:xfrm>
            <a:off x="2187019" y="2469822"/>
            <a:ext cx="9317593" cy="1536569"/>
          </a:xfrm>
        </p:spPr>
        <p:txBody>
          <a:bodyPr/>
          <a:lstStyle/>
          <a:p>
            <a:pPr algn="ctr"/>
            <a:r>
              <a:rPr lang="en-US" dirty="0" err="1"/>
              <a:t>E’tiboringiz</a:t>
            </a:r>
            <a:r>
              <a:rPr lang="en-US" dirty="0"/>
              <a:t> </a:t>
            </a:r>
            <a:r>
              <a:rPr lang="en-US" dirty="0" err="1"/>
              <a:t>uchun</a:t>
            </a:r>
            <a:r>
              <a:rPr lang="en-US" dirty="0"/>
              <a:t> </a:t>
            </a:r>
            <a:r>
              <a:rPr lang="en-US" dirty="0" err="1"/>
              <a:t>rahmat</a:t>
            </a:r>
            <a:r>
              <a:rPr lang="en-US" dirty="0"/>
              <a:t>!</a:t>
            </a:r>
            <a:endParaRPr lang="ru-RU" dirty="0"/>
          </a:p>
        </p:txBody>
      </p:sp>
      <p:sp>
        <p:nvSpPr>
          <p:cNvPr id="3" name="Объект 2">
            <a:extLst>
              <a:ext uri="{FF2B5EF4-FFF2-40B4-BE49-F238E27FC236}">
                <a16:creationId xmlns:a16="http://schemas.microsoft.com/office/drawing/2014/main" id="{C1A8D3B3-6BED-4EBE-AC2B-3C2A6FDD6776}"/>
              </a:ext>
            </a:extLst>
          </p:cNvPr>
          <p:cNvSpPr>
            <a:spLocks noGrp="1"/>
          </p:cNvSpPr>
          <p:nvPr>
            <p:ph idx="1"/>
          </p:nvPr>
        </p:nvSpPr>
        <p:spPr/>
        <p:txBody>
          <a:bodyPr/>
          <a:lstStyle/>
          <a:p>
            <a:endParaRPr lang="ru-RU" dirty="0"/>
          </a:p>
        </p:txBody>
      </p:sp>
    </p:spTree>
    <p:extLst>
      <p:ext uri="{BB962C8B-B14F-4D97-AF65-F5344CB8AC3E}">
        <p14:creationId xmlns:p14="http://schemas.microsoft.com/office/powerpoint/2010/main" val="452527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77385F9-A0AC-427F-8AED-D7E0FA50744B}"/>
              </a:ext>
            </a:extLst>
          </p:cNvPr>
          <p:cNvSpPr>
            <a:spLocks noGrp="1"/>
          </p:cNvSpPr>
          <p:nvPr>
            <p:ph type="title"/>
          </p:nvPr>
        </p:nvSpPr>
        <p:spPr>
          <a:xfrm>
            <a:off x="2036191" y="273378"/>
            <a:ext cx="9468422" cy="904974"/>
          </a:xfrm>
        </p:spPr>
        <p:txBody>
          <a:bodyPr>
            <a:normAutofit fontScale="90000"/>
          </a:bodyPr>
          <a:lstStyle/>
          <a:p>
            <a:pPr algn="ctr"/>
            <a:r>
              <a:rPr lang="en-US" sz="2700" dirty="0" err="1">
                <a:latin typeface="Times New Roman" panose="02020603050405020304" pitchFamily="18" charset="0"/>
                <a:cs typeface="Times New Roman" panose="02020603050405020304" pitchFamily="18" charset="0"/>
              </a:rPr>
              <a:t>Dissertatsiya</a:t>
            </a:r>
            <a:r>
              <a:rPr lang="en-US" sz="2700" dirty="0">
                <a:latin typeface="Times New Roman" panose="02020603050405020304" pitchFamily="18" charset="0"/>
                <a:cs typeface="Times New Roman" panose="02020603050405020304" pitchFamily="18" charset="0"/>
              </a:rPr>
              <a:t> </a:t>
            </a:r>
            <a:r>
              <a:rPr lang="en-US" sz="2700" dirty="0" err="1">
                <a:latin typeface="Times New Roman" panose="02020603050405020304" pitchFamily="18" charset="0"/>
                <a:cs typeface="Times New Roman" panose="02020603050405020304" pitchFamily="18" charset="0"/>
              </a:rPr>
              <a:t>ishining</a:t>
            </a:r>
            <a:r>
              <a:rPr lang="en-US" sz="2700" dirty="0">
                <a:latin typeface="Times New Roman" panose="02020603050405020304" pitchFamily="18" charset="0"/>
                <a:cs typeface="Times New Roman" panose="02020603050405020304" pitchFamily="18" charset="0"/>
              </a:rPr>
              <a:t> </a:t>
            </a:r>
            <a:r>
              <a:rPr lang="en-US" sz="2700" dirty="0" err="1">
                <a:latin typeface="Times New Roman" panose="02020603050405020304" pitchFamily="18" charset="0"/>
                <a:cs typeface="Times New Roman" panose="02020603050405020304" pitchFamily="18" charset="0"/>
              </a:rPr>
              <a:t>maqsadi</a:t>
            </a:r>
            <a:r>
              <a:rPr lang="en-US" sz="2700" dirty="0">
                <a:latin typeface="Times New Roman" panose="02020603050405020304" pitchFamily="18" charset="0"/>
                <a:cs typeface="Times New Roman" panose="02020603050405020304" pitchFamily="18" charset="0"/>
              </a:rPr>
              <a:t> </a:t>
            </a:r>
            <a:r>
              <a:rPr lang="en-US" sz="2700" dirty="0" err="1">
                <a:latin typeface="Times New Roman" panose="02020603050405020304" pitchFamily="18" charset="0"/>
                <a:cs typeface="Times New Roman" panose="02020603050405020304" pitchFamily="18" charset="0"/>
              </a:rPr>
              <a:t>va</a:t>
            </a:r>
            <a:r>
              <a:rPr lang="en-US" sz="2700" dirty="0">
                <a:latin typeface="Times New Roman" panose="02020603050405020304" pitchFamily="18" charset="0"/>
                <a:cs typeface="Times New Roman" panose="02020603050405020304" pitchFamily="18" charset="0"/>
              </a:rPr>
              <a:t> </a:t>
            </a:r>
            <a:r>
              <a:rPr lang="en-US" sz="2700" dirty="0" err="1">
                <a:latin typeface="Times New Roman" panose="02020603050405020304" pitchFamily="18" charset="0"/>
                <a:cs typeface="Times New Roman" panose="02020603050405020304" pitchFamily="18" charset="0"/>
              </a:rPr>
              <a:t>vazifalari</a:t>
            </a:r>
            <a:br>
              <a:rPr lang="en-US" dirty="0"/>
            </a:br>
            <a:endParaRPr lang="ru-RU" dirty="0"/>
          </a:p>
        </p:txBody>
      </p:sp>
      <p:sp>
        <p:nvSpPr>
          <p:cNvPr id="3" name="Объект 2">
            <a:extLst>
              <a:ext uri="{FF2B5EF4-FFF2-40B4-BE49-F238E27FC236}">
                <a16:creationId xmlns:a16="http://schemas.microsoft.com/office/drawing/2014/main" id="{6F9EC3BB-1F5B-4EC3-AA1A-E8635D0D523B}"/>
              </a:ext>
            </a:extLst>
          </p:cNvPr>
          <p:cNvSpPr>
            <a:spLocks noGrp="1"/>
          </p:cNvSpPr>
          <p:nvPr>
            <p:ph idx="1"/>
          </p:nvPr>
        </p:nvSpPr>
        <p:spPr>
          <a:xfrm>
            <a:off x="763571" y="1065229"/>
            <a:ext cx="11114202" cy="5929459"/>
          </a:xfrm>
        </p:spPr>
        <p:txBody>
          <a:bodyPr>
            <a:normAutofit fontScale="62500" lnSpcReduction="20000"/>
          </a:bodyPr>
          <a:lstStyle/>
          <a:p>
            <a:pPr algn="ctr"/>
            <a:r>
              <a:rPr lang="en-US" sz="3100" dirty="0" err="1">
                <a:latin typeface="Times New Roman" panose="02020603050405020304" pitchFamily="18" charset="0"/>
                <a:cs typeface="Times New Roman" panose="02020603050405020304" pitchFamily="18" charset="0"/>
              </a:rPr>
              <a:t>Maqsad</a:t>
            </a:r>
            <a:r>
              <a:rPr lang="en-US" sz="3100" dirty="0">
                <a:latin typeface="Times New Roman" panose="02020603050405020304" pitchFamily="18" charset="0"/>
                <a:cs typeface="Times New Roman" panose="02020603050405020304" pitchFamily="18" charset="0"/>
              </a:rPr>
              <a:t>:</a:t>
            </a:r>
          </a:p>
          <a:p>
            <a:r>
              <a:rPr lang="uz-Cyrl-UZ" sz="2300" dirty="0">
                <a:effectLst/>
                <a:latin typeface="Times New Roman" panose="02020603050405020304" pitchFamily="18" charset="0"/>
                <a:ea typeface="Calibri" panose="020F0502020204030204" pitchFamily="34" charset="0"/>
              </a:rPr>
              <a:t>Cho’ponota suv qabul qilish inshooti quduqlari samaradorligini ta’minlashning asosiy yo’li sifatida ulardan foydalanish tartibining joy sharoitlariga  mosligini kompleks tahlil qilish </a:t>
            </a:r>
            <a:endParaRPr lang="en-US" sz="2300" dirty="0">
              <a:effectLst/>
              <a:latin typeface="Times New Roman" panose="02020603050405020304" pitchFamily="18" charset="0"/>
              <a:ea typeface="Calibri" panose="020F0502020204030204" pitchFamily="34" charset="0"/>
            </a:endParaRPr>
          </a:p>
          <a:p>
            <a:pPr algn="ctr"/>
            <a:r>
              <a:rPr lang="en-US" sz="3100" dirty="0" err="1">
                <a:latin typeface="Times New Roman" panose="02020603050405020304" pitchFamily="18" charset="0"/>
                <a:ea typeface="Calibri" panose="020F0502020204030204" pitchFamily="34" charset="0"/>
                <a:cs typeface="Times New Roman" panose="02020603050405020304" pitchFamily="18" charset="0"/>
              </a:rPr>
              <a:t>Vazifalar</a:t>
            </a:r>
            <a:r>
              <a:rPr lang="en-US" sz="3100" dirty="0">
                <a:latin typeface="Times New Roman" panose="02020603050405020304" pitchFamily="18" charset="0"/>
                <a:ea typeface="Calibri" panose="020F0502020204030204" pitchFamily="34" charset="0"/>
                <a:cs typeface="Times New Roman" panose="02020603050405020304" pitchFamily="18" charset="0"/>
              </a:rPr>
              <a:t>:</a:t>
            </a:r>
          </a:p>
          <a:p>
            <a:pPr marL="342900" lvl="0" indent="-342900" algn="just">
              <a:lnSpc>
                <a:spcPct val="150000"/>
              </a:lnSpc>
              <a:spcAft>
                <a:spcPts val="1000"/>
              </a:spcAft>
              <a:buFont typeface="Wingdings 2" panose="05020102010507070707" pitchFamily="18" charset="2"/>
              <a:buChar char=""/>
              <a:tabLst>
                <a:tab pos="457200" algn="l"/>
              </a:tabLst>
            </a:pPr>
            <a:r>
              <a:rPr lang="uz-Cyrl-UZ" sz="2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Cho’ponota suv qabul qilish inshootlari majmuasida joylashgan quduqlarning ishlash tartibi va loyihaviy ko’rsatkichlarga mosligi o‘rganib chiqiladi;</a:t>
            </a:r>
            <a:endParaRPr lang="ru-RU" sz="23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Wingdings 2" panose="05020102010507070707" pitchFamily="18" charset="2"/>
              <a:buChar char=""/>
              <a:tabLst>
                <a:tab pos="457200" algn="l"/>
              </a:tabLst>
            </a:pPr>
            <a:r>
              <a:rPr lang="uz-Cyrl-UZ" sz="2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Cho’ponota suv qabul qilish inshootlari quduqlari guruhiga suv beruvchi qatlam tahlil qilinadi;</a:t>
            </a:r>
            <a:endParaRPr lang="ru-RU" sz="23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Wingdings 2" panose="05020102010507070707" pitchFamily="18" charset="2"/>
              <a:buChar char=""/>
              <a:tabLst>
                <a:tab pos="457200" algn="l"/>
              </a:tabLst>
            </a:pPr>
            <a:r>
              <a:rPr lang="uz-Cyrl-UZ" sz="2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Cho’ponota suv qabul qilish inshootlari quduqlariga yer osti suvlarini  oqib kelishi ya’ni, quduqlar  debiti va ulardagi o’zgarishlar tahlil qilinadi;</a:t>
            </a:r>
            <a:endParaRPr lang="ru-RU" sz="23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Wingdings 2" panose="05020102010507070707" pitchFamily="18" charset="2"/>
              <a:buChar char=""/>
              <a:tabLst>
                <a:tab pos="457200" algn="l"/>
              </a:tabLst>
            </a:pPr>
            <a:r>
              <a:rPr lang="uz-Cyrl-UZ" sz="2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Suv quduqlari guruhining joylashuv o’rinlari, quduqlarning o’zaro ta’sirlashuv ehtimoli, suv sathlari o’zgarishlari va gidrogeologik tafsilotlari i tahlil qilinib xulosalar berish;</a:t>
            </a:r>
            <a:endParaRPr lang="ru-RU" sz="23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Wingdings 2" panose="05020102010507070707" pitchFamily="18" charset="2"/>
              <a:buChar char=""/>
              <a:tabLst>
                <a:tab pos="457200" algn="l"/>
              </a:tabLst>
            </a:pPr>
            <a:r>
              <a:rPr lang="uz-Cyrl-UZ" sz="2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Quduq debiti, solishtirma debitini va satxlarni quduqdan foydalanishga bog’lik bo’lmagan o’zgarishlari bo‘yicha keys stadi tahlili va xulosalari berishi;</a:t>
            </a:r>
            <a:endParaRPr lang="ru-RU" sz="23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Wingdings 2" panose="05020102010507070707" pitchFamily="18" charset="2"/>
              <a:buChar char=""/>
              <a:tabLst>
                <a:tab pos="457200" algn="l"/>
              </a:tabLst>
            </a:pPr>
            <a:r>
              <a:rPr lang="uz-Cyrl-UZ" sz="23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Cho’ponota suv qabul qilish inshootidagi quduqlarining joy sharoitidan kelib chiqib  samaradorligini pasayish sabablari tahlili va yaxshilash bo‘yicha xulosalar berish.</a:t>
            </a:r>
            <a:endParaRPr lang="ru-RU" sz="2300" dirty="0">
              <a:effectLst/>
              <a:latin typeface="Calibri" panose="020F0502020204030204" pitchFamily="34" charset="0"/>
              <a:ea typeface="Calibri" panose="020F0502020204030204" pitchFamily="34" charset="0"/>
              <a:cs typeface="Times New Roman" panose="02020603050405020304" pitchFamily="18" charset="0"/>
            </a:endParaRPr>
          </a:p>
          <a:p>
            <a:pPr algn="ctr"/>
            <a:endParaRPr lang="ru-RU" dirty="0"/>
          </a:p>
        </p:txBody>
      </p:sp>
    </p:spTree>
    <p:extLst>
      <p:ext uri="{BB962C8B-B14F-4D97-AF65-F5344CB8AC3E}">
        <p14:creationId xmlns:p14="http://schemas.microsoft.com/office/powerpoint/2010/main" val="2964659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896970B-D118-48E2-A4E8-E9CCADF541CB}"/>
              </a:ext>
            </a:extLst>
          </p:cNvPr>
          <p:cNvSpPr>
            <a:spLocks noGrp="1"/>
          </p:cNvSpPr>
          <p:nvPr>
            <p:ph type="title"/>
          </p:nvPr>
        </p:nvSpPr>
        <p:spPr>
          <a:xfrm>
            <a:off x="2272413" y="306333"/>
            <a:ext cx="8911687" cy="1280890"/>
          </a:xfrm>
        </p:spPr>
        <p:txBody>
          <a:bodyPr>
            <a:normAutofit/>
          </a:bodyPr>
          <a:lstStyle/>
          <a:p>
            <a:pPr algn="ctr"/>
            <a:r>
              <a:rPr lang="en-US" sz="2400" dirty="0" err="1">
                <a:latin typeface="Times New Roman" panose="02020603050405020304" pitchFamily="18" charset="0"/>
                <a:cs typeface="Times New Roman" panose="02020603050405020304" pitchFamily="18" charset="0"/>
              </a:rPr>
              <a:t>Dissertatsiya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ishining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ilmiy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yangiligi</a:t>
            </a:r>
            <a:endParaRPr lang="ru-RU" sz="2400" dirty="0">
              <a:latin typeface="Times New Roman" panose="02020603050405020304" pitchFamily="18" charset="0"/>
              <a:cs typeface="Times New Roman" panose="02020603050405020304" pitchFamily="18" charset="0"/>
            </a:endParaRPr>
          </a:p>
        </p:txBody>
      </p:sp>
      <p:sp>
        <p:nvSpPr>
          <p:cNvPr id="3" name="Объект 2">
            <a:extLst>
              <a:ext uri="{FF2B5EF4-FFF2-40B4-BE49-F238E27FC236}">
                <a16:creationId xmlns:a16="http://schemas.microsoft.com/office/drawing/2014/main" id="{6944C1F4-196C-4B2F-B148-E6F5215D8905}"/>
              </a:ext>
            </a:extLst>
          </p:cNvPr>
          <p:cNvSpPr>
            <a:spLocks noGrp="1"/>
          </p:cNvSpPr>
          <p:nvPr>
            <p:ph idx="1"/>
          </p:nvPr>
        </p:nvSpPr>
        <p:spPr>
          <a:xfrm>
            <a:off x="1781666" y="1074656"/>
            <a:ext cx="9722946" cy="4836566"/>
          </a:xfrm>
        </p:spPr>
        <p:txBody>
          <a:bodyPr>
            <a:normAutofit lnSpcReduction="10000"/>
          </a:bodyPr>
          <a:lstStyle/>
          <a:p>
            <a:pPr marL="342900" lvl="0" indent="-342900" algn="just">
              <a:lnSpc>
                <a:spcPct val="150000"/>
              </a:lnSpc>
              <a:spcAft>
                <a:spcPts val="1000"/>
              </a:spcAft>
              <a:buFont typeface="Symbol" panose="05050102010706020507" pitchFamily="18" charset="2"/>
              <a:buChar char=""/>
              <a:tabLst>
                <a:tab pos="906780" algn="l"/>
              </a:tabLst>
            </a:pPr>
            <a:r>
              <a:rPr lang="uz-Latn-UZ"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Cho’ponota suv quduqlarda debit va satx o’zgarishlarini oldindan prognoz qilishda global iqlim o’zgarish ko’rsatkichlari qo’llanilgan;</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tabLst>
                <a:tab pos="906780" algn="l"/>
              </a:tabLst>
            </a:pPr>
            <a:r>
              <a:rPr lang="uz-Latn-UZ"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Quduqlar guruhi ishlaganda ularni ishlash tartibini belgilashda joy sharoitlariga moslashtirish usuli ishlab chiqilgan;</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tabLst>
                <a:tab pos="906780" algn="l"/>
              </a:tabLst>
            </a:pPr>
            <a:r>
              <a:rPr lang="uz-Latn-UZ"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Guruh bo’lib ishlaydigan va oraliq masofalari yaqin bo’lgan quduqlar samaradorligini baholangan,  </a:t>
            </a:r>
            <a:r>
              <a:rPr lang="uz-Cyrl-UZ"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ish</a:t>
            </a:r>
            <a:r>
              <a:rPr lang="uz-Latn-UZ"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lab turgan va zahira uchun saqlangan quduqlar ishlash tartibini ishlab chiqishda o’zaro ta’sirlashuv omili o’rganilgan;</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tabLst>
                <a:tab pos="906780" algn="l"/>
              </a:tabLst>
            </a:pPr>
            <a:r>
              <a:rPr lang="uz-Latn-UZ"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Cho’ponota suv qabul qilish inshooti quduqlarida  diagnostika asosida joy sharoitlariga bog’liqlik muammolari sabablarini aniqlanganligi ishning o‘ziga xosligini ko‘rsatadigan xususiyati hisoblanadi.</a:t>
            </a:r>
            <a:endParaRPr lang="ru-R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ru-RU" dirty="0"/>
          </a:p>
        </p:txBody>
      </p:sp>
    </p:spTree>
    <p:extLst>
      <p:ext uri="{BB962C8B-B14F-4D97-AF65-F5344CB8AC3E}">
        <p14:creationId xmlns:p14="http://schemas.microsoft.com/office/powerpoint/2010/main" val="2354323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CB15BD3-4FBF-4302-8A0F-71C6716017B1}"/>
              </a:ext>
            </a:extLst>
          </p:cNvPr>
          <p:cNvSpPr>
            <a:spLocks noGrp="1"/>
          </p:cNvSpPr>
          <p:nvPr>
            <p:ph type="title"/>
          </p:nvPr>
        </p:nvSpPr>
        <p:spPr>
          <a:xfrm>
            <a:off x="2592925" y="624110"/>
            <a:ext cx="8911687" cy="846471"/>
          </a:xfrm>
        </p:spPr>
        <p:txBody>
          <a:bodyPr>
            <a:normAutofit/>
          </a:bodyPr>
          <a:lstStyle/>
          <a:p>
            <a:pPr algn="ctr"/>
            <a:r>
              <a:rPr lang="en-US" sz="3200" dirty="0" err="1">
                <a:latin typeface="Times New Roman" panose="02020603050405020304" pitchFamily="18" charset="0"/>
                <a:cs typeface="Times New Roman" panose="02020603050405020304" pitchFamily="18" charset="0"/>
              </a:rPr>
              <a:t>Dissertatsiya</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ishining</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hajmi</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va</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tarkibi</a:t>
            </a:r>
            <a:r>
              <a:rPr lang="en-US" sz="3200" dirty="0">
                <a:latin typeface="Times New Roman" panose="02020603050405020304" pitchFamily="18" charset="0"/>
                <a:cs typeface="Times New Roman" panose="02020603050405020304" pitchFamily="18" charset="0"/>
              </a:rPr>
              <a:t>.</a:t>
            </a:r>
            <a:endParaRPr lang="ru-RU" sz="3200" dirty="0">
              <a:latin typeface="Times New Roman" panose="02020603050405020304" pitchFamily="18" charset="0"/>
              <a:cs typeface="Times New Roman" panose="02020603050405020304" pitchFamily="18" charset="0"/>
            </a:endParaRPr>
          </a:p>
        </p:txBody>
      </p:sp>
      <p:sp>
        <p:nvSpPr>
          <p:cNvPr id="3" name="Объект 2">
            <a:extLst>
              <a:ext uri="{FF2B5EF4-FFF2-40B4-BE49-F238E27FC236}">
                <a16:creationId xmlns:a16="http://schemas.microsoft.com/office/drawing/2014/main" id="{54BE7B37-693B-4482-9558-30A16219EB39}"/>
              </a:ext>
            </a:extLst>
          </p:cNvPr>
          <p:cNvSpPr>
            <a:spLocks noGrp="1"/>
          </p:cNvSpPr>
          <p:nvPr>
            <p:ph idx="1"/>
          </p:nvPr>
        </p:nvSpPr>
        <p:spPr>
          <a:xfrm>
            <a:off x="1234911" y="1772239"/>
            <a:ext cx="10269701" cy="4138983"/>
          </a:xfrm>
        </p:spPr>
        <p:txBody>
          <a:bodyPr>
            <a:normAutofit/>
          </a:bodyPr>
          <a:lstStyle/>
          <a:p>
            <a:r>
              <a:rPr lang="en-US" sz="3200" b="1" dirty="0" err="1">
                <a:effectLst/>
                <a:latin typeface="Times New Roman" panose="02020603050405020304" pitchFamily="18" charset="0"/>
                <a:ea typeface="Calibri" panose="020F0502020204030204" pitchFamily="34" charset="0"/>
                <a:cs typeface="Times New Roman" panose="02020603050405020304" pitchFamily="18" charset="0"/>
              </a:rPr>
              <a:t>Ishning</a:t>
            </a: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3200" b="1" dirty="0" err="1">
                <a:effectLst/>
                <a:latin typeface="Times New Roman" panose="02020603050405020304" pitchFamily="18" charset="0"/>
                <a:ea typeface="Calibri" panose="020F0502020204030204" pitchFamily="34" charset="0"/>
                <a:cs typeface="Times New Roman" panose="02020603050405020304" pitchFamily="18" charset="0"/>
              </a:rPr>
              <a:t>tuzilmasining</a:t>
            </a: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3200" b="1" dirty="0" err="1">
                <a:effectLst/>
                <a:latin typeface="Times New Roman" panose="02020603050405020304" pitchFamily="18" charset="0"/>
                <a:ea typeface="Calibri" panose="020F0502020204030204" pitchFamily="34" charset="0"/>
                <a:cs typeface="Times New Roman" panose="02020603050405020304" pitchFamily="18" charset="0"/>
              </a:rPr>
              <a:t>tavsifi</a:t>
            </a: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effectLst/>
                <a:latin typeface="Times New Roman" panose="02020603050405020304" pitchFamily="18" charset="0"/>
                <a:ea typeface="Calibri" panose="020F0502020204030204" pitchFamily="34" charset="0"/>
                <a:cs typeface="Times New Roman" panose="02020603050405020304" pitchFamily="18" charset="0"/>
              </a:rPr>
              <a:t>Dissertatsiya</a:t>
            </a:r>
            <a:r>
              <a:rPr lang="en-US" sz="3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effectLst/>
                <a:latin typeface="Times New Roman" panose="02020603050405020304" pitchFamily="18" charset="0"/>
                <a:ea typeface="Calibri" panose="020F0502020204030204" pitchFamily="34" charset="0"/>
                <a:cs typeface="Times New Roman" panose="02020603050405020304" pitchFamily="18" charset="0"/>
              </a:rPr>
              <a:t>kirish</a:t>
            </a:r>
            <a:r>
              <a:rPr lang="en-US" sz="3200" dirty="0">
                <a:effectLst/>
                <a:latin typeface="Times New Roman" panose="02020603050405020304" pitchFamily="18" charset="0"/>
                <a:ea typeface="Calibri" panose="020F0502020204030204" pitchFamily="34" charset="0"/>
                <a:cs typeface="Times New Roman" panose="02020603050405020304" pitchFamily="18" charset="0"/>
              </a:rPr>
              <a:t>, 3 ta bob, 19 ta </a:t>
            </a:r>
            <a:r>
              <a:rPr lang="en-US" sz="3200" dirty="0" err="1">
                <a:effectLst/>
                <a:latin typeface="Times New Roman" panose="02020603050405020304" pitchFamily="18" charset="0"/>
                <a:ea typeface="Calibri" panose="020F0502020204030204" pitchFamily="34" charset="0"/>
                <a:cs typeface="Times New Roman" panose="02020603050405020304" pitchFamily="18" charset="0"/>
              </a:rPr>
              <a:t>rasm</a:t>
            </a:r>
            <a:r>
              <a:rPr lang="en-US" sz="3200" dirty="0">
                <a:latin typeface="Times New Roman" panose="02020603050405020304" pitchFamily="18" charset="0"/>
                <a:ea typeface="Calibri" panose="020F0502020204030204" pitchFamily="34" charset="0"/>
                <a:cs typeface="Times New Roman" panose="02020603050405020304" pitchFamily="18" charset="0"/>
              </a:rPr>
              <a:t>, 3 ta </a:t>
            </a:r>
            <a:r>
              <a:rPr lang="en-US" sz="3200" dirty="0" err="1">
                <a:latin typeface="Times New Roman" panose="02020603050405020304" pitchFamily="18" charset="0"/>
                <a:ea typeface="Calibri" panose="020F0502020204030204" pitchFamily="34" charset="0"/>
                <a:cs typeface="Times New Roman" panose="02020603050405020304" pitchFamily="18" charset="0"/>
              </a:rPr>
              <a:t>jadval</a:t>
            </a:r>
            <a:r>
              <a:rPr lang="en-US" sz="3200" dirty="0">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latin typeface="Times New Roman" panose="02020603050405020304" pitchFamily="18" charset="0"/>
                <a:ea typeface="Calibri" panose="020F0502020204030204" pitchFamily="34" charset="0"/>
                <a:cs typeface="Times New Roman" panose="02020603050405020304" pitchFamily="18" charset="0"/>
              </a:rPr>
              <a:t>xulosa</a:t>
            </a:r>
            <a:r>
              <a:rPr lang="en-US" sz="3200" dirty="0">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latin typeface="Times New Roman" panose="02020603050405020304" pitchFamily="18" charset="0"/>
                <a:ea typeface="Calibri" panose="020F0502020204030204" pitchFamily="34" charset="0"/>
                <a:cs typeface="Times New Roman" panose="02020603050405020304" pitchFamily="18" charset="0"/>
              </a:rPr>
              <a:t>va</a:t>
            </a:r>
            <a:r>
              <a:rPr lang="en-US" sz="3200" dirty="0">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latin typeface="Times New Roman" panose="02020603050405020304" pitchFamily="18" charset="0"/>
                <a:ea typeface="Calibri" panose="020F0502020204030204" pitchFamily="34" charset="0"/>
                <a:cs typeface="Times New Roman" panose="02020603050405020304" pitchFamily="18" charset="0"/>
              </a:rPr>
              <a:t>takliflardan</a:t>
            </a:r>
            <a:r>
              <a:rPr lang="en-US" sz="3200" dirty="0">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latin typeface="Times New Roman" panose="02020603050405020304" pitchFamily="18" charset="0"/>
                <a:ea typeface="Calibri" panose="020F0502020204030204" pitchFamily="34" charset="0"/>
                <a:cs typeface="Times New Roman" panose="02020603050405020304" pitchFamily="18" charset="0"/>
              </a:rPr>
              <a:t>iborat</a:t>
            </a:r>
            <a:r>
              <a:rPr lang="en-US" sz="3200" dirty="0">
                <a:latin typeface="Times New Roman" panose="02020603050405020304" pitchFamily="18" charset="0"/>
                <a:ea typeface="Calibri" panose="020F0502020204030204" pitchFamily="34" charset="0"/>
                <a:cs typeface="Times New Roman" panose="02020603050405020304" pitchFamily="18" charset="0"/>
              </a:rPr>
              <a:t>. Shu </a:t>
            </a:r>
            <a:r>
              <a:rPr lang="en-US" sz="3200" dirty="0" err="1">
                <a:latin typeface="Times New Roman" panose="02020603050405020304" pitchFamily="18" charset="0"/>
                <a:ea typeface="Calibri" panose="020F0502020204030204" pitchFamily="34" charset="0"/>
                <a:cs typeface="Times New Roman" panose="02020603050405020304" pitchFamily="18" charset="0"/>
              </a:rPr>
              <a:t>bilan</a:t>
            </a:r>
            <a:r>
              <a:rPr lang="en-US" sz="3200" dirty="0">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latin typeface="Times New Roman" panose="02020603050405020304" pitchFamily="18" charset="0"/>
                <a:ea typeface="Calibri" panose="020F0502020204030204" pitchFamily="34" charset="0"/>
                <a:cs typeface="Times New Roman" panose="02020603050405020304" pitchFamily="18" charset="0"/>
              </a:rPr>
              <a:t>birgalikda</a:t>
            </a:r>
            <a:r>
              <a:rPr lang="en-US" sz="3200" dirty="0">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latin typeface="Times New Roman" panose="02020603050405020304" pitchFamily="18" charset="0"/>
                <a:ea typeface="Calibri" panose="020F0502020204030204" pitchFamily="34" charset="0"/>
                <a:cs typeface="Times New Roman" panose="02020603050405020304" pitchFamily="18" charset="0"/>
              </a:rPr>
              <a:t>ishda</a:t>
            </a:r>
            <a:r>
              <a:rPr lang="en-US" sz="3200" dirty="0">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latin typeface="Times New Roman" panose="02020603050405020304" pitchFamily="18" charset="0"/>
                <a:ea typeface="Calibri" panose="020F0502020204030204" pitchFamily="34" charset="0"/>
                <a:cs typeface="Times New Roman" panose="02020603050405020304" pitchFamily="18" charset="0"/>
              </a:rPr>
              <a:t>foydalanilgan</a:t>
            </a:r>
            <a:r>
              <a:rPr lang="en-US" sz="3200" dirty="0">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latin typeface="Times New Roman" panose="02020603050405020304" pitchFamily="18" charset="0"/>
                <a:ea typeface="Calibri" panose="020F0502020204030204" pitchFamily="34" charset="0"/>
                <a:cs typeface="Times New Roman" panose="02020603050405020304" pitchFamily="18" charset="0"/>
              </a:rPr>
              <a:t>adabiyotlar</a:t>
            </a:r>
            <a:r>
              <a:rPr lang="en-US" sz="3200" dirty="0">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latin typeface="Times New Roman" panose="02020603050405020304" pitchFamily="18" charset="0"/>
                <a:ea typeface="Calibri" panose="020F0502020204030204" pitchFamily="34" charset="0"/>
                <a:cs typeface="Times New Roman" panose="02020603050405020304" pitchFamily="18" charset="0"/>
              </a:rPr>
              <a:t>ro’yxati</a:t>
            </a:r>
            <a:r>
              <a:rPr lang="en-US" sz="3200" dirty="0">
                <a:latin typeface="Times New Roman" panose="02020603050405020304" pitchFamily="18" charset="0"/>
                <a:ea typeface="Calibri" panose="020F0502020204030204" pitchFamily="34" charset="0"/>
                <a:cs typeface="Times New Roman" panose="02020603050405020304" pitchFamily="18" charset="0"/>
              </a:rPr>
              <a:t> </a:t>
            </a:r>
            <a:r>
              <a:rPr lang="en-US" sz="3200" dirty="0" err="1">
                <a:latin typeface="Times New Roman" panose="02020603050405020304" pitchFamily="18" charset="0"/>
                <a:ea typeface="Calibri" panose="020F0502020204030204" pitchFamily="34" charset="0"/>
                <a:cs typeface="Times New Roman" panose="02020603050405020304" pitchFamily="18" charset="0"/>
              </a:rPr>
              <a:t>berilgan</a:t>
            </a:r>
            <a:r>
              <a:rPr lang="en-US" sz="3200" dirty="0">
                <a:latin typeface="Times New Roman" panose="02020603050405020304" pitchFamily="18" charset="0"/>
                <a:ea typeface="Calibri" panose="020F0502020204030204" pitchFamily="34" charset="0"/>
                <a:cs typeface="Times New Roman" panose="02020603050405020304" pitchFamily="18" charset="0"/>
              </a:rPr>
              <a:t>.</a:t>
            </a:r>
            <a:r>
              <a:rPr lang="uz-Cyrl-UZ" sz="3200" dirty="0">
                <a:effectLst/>
                <a:latin typeface="Times New Roman" panose="02020603050405020304" pitchFamily="18" charset="0"/>
                <a:ea typeface="Calibri" panose="020F0502020204030204" pitchFamily="34" charset="0"/>
                <a:cs typeface="Times New Roman" panose="02020603050405020304" pitchFamily="18" charset="0"/>
              </a:rPr>
              <a:t> Ilovalarda ishga mos holda olingan natijalar  chop etilgan maqolalar va dissertatsiya ishini mavjud imiy dasturlarga mosligini tasdiqlaydigan hujjatlardan iborat.</a:t>
            </a:r>
            <a:endParaRPr lang="ru-RU" sz="3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p:txBody>
      </p:sp>
    </p:spTree>
    <p:extLst>
      <p:ext uri="{BB962C8B-B14F-4D97-AF65-F5344CB8AC3E}">
        <p14:creationId xmlns:p14="http://schemas.microsoft.com/office/powerpoint/2010/main" val="1636811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64C4328-28F3-4A01-862C-DC0278639FAB}"/>
              </a:ext>
            </a:extLst>
          </p:cNvPr>
          <p:cNvSpPr>
            <a:spLocks noGrp="1"/>
          </p:cNvSpPr>
          <p:nvPr>
            <p:ph type="title"/>
          </p:nvPr>
        </p:nvSpPr>
        <p:spPr>
          <a:xfrm>
            <a:off x="2592925" y="624110"/>
            <a:ext cx="8911687" cy="667362"/>
          </a:xfrm>
        </p:spPr>
        <p:txBody>
          <a:bodyPr>
            <a:normAutofit fontScale="90000"/>
          </a:bodyPr>
          <a:lstStyle/>
          <a:p>
            <a:pPr algn="ctr"/>
            <a:r>
              <a:rPr lang="uz-Cyrl-UZ" dirty="0">
                <a:effectLst/>
                <a:latin typeface="Times New Roman" panose="02020603050405020304" pitchFamily="18" charset="0"/>
                <a:ea typeface="Calibri" panose="020F0502020204030204" pitchFamily="34" charset="0"/>
                <a:cs typeface="Times New Roman" panose="02020603050405020304" pitchFamily="18" charset="0"/>
              </a:rPr>
              <a:t>Samarqand shahrin</a:t>
            </a:r>
            <a:r>
              <a:rPr lang="en-US" dirty="0">
                <a:effectLst/>
                <a:latin typeface="Times New Roman" panose="02020603050405020304" pitchFamily="18" charset="0"/>
                <a:ea typeface="Calibri" panose="020F0502020204030204" pitchFamily="34" charset="0"/>
                <a:cs typeface="Times New Roman" panose="02020603050405020304" pitchFamily="18" charset="0"/>
              </a:rPr>
              <a:t>in</a:t>
            </a:r>
            <a:r>
              <a:rPr lang="uz-Cyrl-UZ" dirty="0">
                <a:effectLst/>
                <a:latin typeface="Times New Roman" panose="02020603050405020304" pitchFamily="18" charset="0"/>
                <a:ea typeface="Calibri" panose="020F0502020204030204" pitchFamily="34" charset="0"/>
                <a:cs typeface="Times New Roman" panose="02020603050405020304" pitchFamily="18" charset="0"/>
              </a:rPr>
              <a:t>g suv  ta’minoti </a:t>
            </a:r>
            <a:r>
              <a:rPr lang="uz-Latn-UZ" dirty="0">
                <a:effectLst/>
                <a:latin typeface="Times New Roman" panose="02020603050405020304" pitchFamily="18" charset="0"/>
                <a:ea typeface="Calibri" panose="020F0502020204030204" pitchFamily="34" charset="0"/>
                <a:cs typeface="Times New Roman" panose="02020603050405020304" pitchFamily="18" charset="0"/>
              </a:rPr>
              <a:t>tizimi</a:t>
            </a:r>
            <a:br>
              <a:rPr lang="ru-RU" sz="1800" dirty="0">
                <a:effectLst/>
                <a:latin typeface="Calibri" panose="020F0502020204030204" pitchFamily="34" charset="0"/>
                <a:ea typeface="Calibri" panose="020F0502020204030204" pitchFamily="34" charset="0"/>
                <a:cs typeface="Times New Roman" panose="02020603050405020304" pitchFamily="18" charset="0"/>
              </a:rPr>
            </a:br>
            <a:br>
              <a:rPr lang="ru-RU" sz="2800" dirty="0">
                <a:effectLst/>
                <a:latin typeface="Times New Roman" panose="02020603050405020304" pitchFamily="18" charset="0"/>
                <a:ea typeface="Calibri" panose="020F0502020204030204" pitchFamily="34" charset="0"/>
                <a:cs typeface="Times New Roman" panose="02020603050405020304" pitchFamily="18" charset="0"/>
              </a:rPr>
            </a:br>
            <a:endParaRPr lang="ru-RU" sz="2800" dirty="0">
              <a:latin typeface="Times New Roman" panose="02020603050405020304" pitchFamily="18" charset="0"/>
              <a:cs typeface="Times New Roman" panose="02020603050405020304" pitchFamily="18" charset="0"/>
            </a:endParaRPr>
          </a:p>
        </p:txBody>
      </p:sp>
      <p:sp>
        <p:nvSpPr>
          <p:cNvPr id="3" name="Объект 2">
            <a:extLst>
              <a:ext uri="{FF2B5EF4-FFF2-40B4-BE49-F238E27FC236}">
                <a16:creationId xmlns:a16="http://schemas.microsoft.com/office/drawing/2014/main" id="{0032EA79-210C-4425-8FEF-C5D9BA4FFCCA}"/>
              </a:ext>
            </a:extLst>
          </p:cNvPr>
          <p:cNvSpPr>
            <a:spLocks noGrp="1"/>
          </p:cNvSpPr>
          <p:nvPr>
            <p:ph idx="1"/>
          </p:nvPr>
        </p:nvSpPr>
        <p:spPr>
          <a:xfrm>
            <a:off x="-3047857" y="7180754"/>
            <a:ext cx="31553154" cy="3672634"/>
          </a:xfrm>
        </p:spPr>
        <p:txBody>
          <a:bodyPr/>
          <a:lstStyle/>
          <a:p>
            <a:endParaRPr lang="ru-RU" dirty="0"/>
          </a:p>
        </p:txBody>
      </p:sp>
      <p:sp>
        <p:nvSpPr>
          <p:cNvPr id="5" name="Rectangle 4">
            <a:extLst>
              <a:ext uri="{FF2B5EF4-FFF2-40B4-BE49-F238E27FC236}">
                <a16:creationId xmlns:a16="http://schemas.microsoft.com/office/drawing/2014/main" id="{37FE894B-9C25-491C-AC72-E763E9E9F753}"/>
              </a:ext>
            </a:extLst>
          </p:cNvPr>
          <p:cNvSpPr>
            <a:spLocks noChangeArrowheads="1"/>
          </p:cNvSpPr>
          <p:nvPr/>
        </p:nvSpPr>
        <p:spPr bwMode="auto">
          <a:xfrm>
            <a:off x="-9467652" y="3425114"/>
            <a:ext cx="43149613" cy="1937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ru-RU"/>
          </a:p>
        </p:txBody>
      </p:sp>
      <p:pic>
        <p:nvPicPr>
          <p:cNvPr id="1027" name="Picture 3">
            <a:extLst>
              <a:ext uri="{FF2B5EF4-FFF2-40B4-BE49-F238E27FC236}">
                <a16:creationId xmlns:a16="http://schemas.microsoft.com/office/drawing/2014/main" id="{544B675F-1047-4CAA-92B9-90E72DEA08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2342" y="1414021"/>
            <a:ext cx="11028249" cy="48982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8536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A1EA4E8-F482-4E5C-95C7-1A7BCBF8C395}"/>
              </a:ext>
            </a:extLst>
          </p:cNvPr>
          <p:cNvSpPr>
            <a:spLocks noGrp="1"/>
          </p:cNvSpPr>
          <p:nvPr>
            <p:ph type="title"/>
          </p:nvPr>
        </p:nvSpPr>
        <p:spPr>
          <a:xfrm>
            <a:off x="2158738" y="443060"/>
            <a:ext cx="9342161" cy="1490220"/>
          </a:xfrm>
        </p:spPr>
        <p:txBody>
          <a:bodyPr>
            <a:normAutofit/>
          </a:bodyPr>
          <a:lstStyle/>
          <a:p>
            <a:pPr algn="ctr"/>
            <a:r>
              <a:rPr lang="uz-Latn-UZ" sz="2400" dirty="0">
                <a:effectLst/>
                <a:latin typeface="Times New Roman" panose="02020603050405020304" pitchFamily="18" charset="0"/>
                <a:ea typeface="Calibri" panose="020F0502020204030204" pitchFamily="34" charset="0"/>
                <a:cs typeface="Times New Roman" panose="02020603050405020304" pitchFamily="18" charset="0"/>
              </a:rPr>
              <a:t>1-rasm. Asosiy suv manbalari va nasos stansiyalari ko‘rsatilgan Samarqand shahrining suv ta’minoti tizimi sxemasi.</a:t>
            </a:r>
            <a:br>
              <a:rPr lang="ru-RU" sz="2400" dirty="0">
                <a:effectLst/>
                <a:latin typeface="Calibri" panose="020F0502020204030204" pitchFamily="34" charset="0"/>
                <a:ea typeface="Calibri" panose="020F0502020204030204" pitchFamily="34" charset="0"/>
                <a:cs typeface="Times New Roman" panose="02020603050405020304" pitchFamily="18" charset="0"/>
              </a:rPr>
            </a:br>
            <a:endParaRPr lang="ru-RU" sz="2400" dirty="0"/>
          </a:p>
        </p:txBody>
      </p:sp>
      <p:sp>
        <p:nvSpPr>
          <p:cNvPr id="3" name="Объект 2">
            <a:extLst>
              <a:ext uri="{FF2B5EF4-FFF2-40B4-BE49-F238E27FC236}">
                <a16:creationId xmlns:a16="http://schemas.microsoft.com/office/drawing/2014/main" id="{B07B8FE8-7DF0-4892-A8EF-5697244762EA}"/>
              </a:ext>
            </a:extLst>
          </p:cNvPr>
          <p:cNvSpPr>
            <a:spLocks noGrp="1"/>
          </p:cNvSpPr>
          <p:nvPr>
            <p:ph idx="1"/>
          </p:nvPr>
        </p:nvSpPr>
        <p:spPr>
          <a:xfrm>
            <a:off x="1791093" y="1564849"/>
            <a:ext cx="9713519" cy="4346373"/>
          </a:xfrm>
        </p:spPr>
        <p:txBody>
          <a:bodyPr>
            <a:normAutofit fontScale="25000" lnSpcReduction="20000"/>
          </a:bodyPr>
          <a:lstStyle/>
          <a:p>
            <a:pPr algn="just">
              <a:lnSpc>
                <a:spcPct val="115000"/>
              </a:lnSpc>
              <a:spcAft>
                <a:spcPts val="1000"/>
              </a:spcAft>
            </a:pPr>
            <a:r>
              <a:rPr lang="en-US" sz="7200" dirty="0">
                <a:latin typeface="Times New Roman" panose="02020603050405020304" pitchFamily="18" charset="0"/>
                <a:ea typeface="Calibri" panose="020F0502020204030204" pitchFamily="34" charset="0"/>
                <a:cs typeface="Times New Roman" panose="02020603050405020304" pitchFamily="18" charset="0"/>
              </a:rPr>
              <a:t>S</a:t>
            </a: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tansiya «Mikrorayon A va B» nasos stansiyasi, «Lev Tolstoy» nasos stansiyasi,  «Molkombinat» nasos stansiyalaridan iborat.</a:t>
            </a:r>
            <a:endParaRPr lang="ru-RU" sz="7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pP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Shaharning umumiy </a:t>
            </a:r>
            <a:r>
              <a:rPr lang="uz-Latn-UZ" sz="7200" dirty="0">
                <a:effectLst/>
                <a:latin typeface="Times New Roman" panose="02020603050405020304" pitchFamily="18" charset="0"/>
                <a:ea typeface="Calibri" panose="020F0502020204030204" pitchFamily="34" charset="0"/>
                <a:cs typeface="Times New Roman" panose="02020603050405020304" pitchFamily="18" charset="0"/>
              </a:rPr>
              <a:t>aholi</a:t>
            </a: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  soni 504379 </a:t>
            </a:r>
            <a:r>
              <a:rPr lang="uz-Latn-UZ" sz="7200" dirty="0">
                <a:effectLst/>
                <a:latin typeface="Times New Roman" panose="02020603050405020304" pitchFamily="18" charset="0"/>
                <a:ea typeface="Calibri" panose="020F0502020204030204" pitchFamily="34" charset="0"/>
                <a:cs typeface="Times New Roman" panose="02020603050405020304" pitchFamily="18" charset="0"/>
              </a:rPr>
              <a:t>kishi.</a:t>
            </a:r>
            <a:endParaRPr lang="ru-RU" sz="7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pPr>
            <a:r>
              <a:rPr lang="uz-Latn-UZ" sz="7200" dirty="0">
                <a:effectLst/>
                <a:latin typeface="Times New Roman" panose="02020603050405020304" pitchFamily="18" charset="0"/>
                <a:ea typeface="Calibri" panose="020F0502020204030204" pitchFamily="34" charset="0"/>
                <a:cs typeface="Times New Roman" panose="02020603050405020304" pitchFamily="18" charset="0"/>
              </a:rPr>
              <a:t>Markazlashgan holda ichimlik </a:t>
            </a: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suv bilan ta’minlangan aholi soni 502865 </a:t>
            </a:r>
            <a:r>
              <a:rPr lang="uz-Latn-UZ" sz="7200" dirty="0">
                <a:effectLst/>
                <a:latin typeface="Times New Roman" panose="02020603050405020304" pitchFamily="18" charset="0"/>
                <a:ea typeface="Calibri" panose="020F0502020204030204" pitchFamily="34" charset="0"/>
                <a:cs typeface="Times New Roman" panose="02020603050405020304" pitchFamily="18" charset="0"/>
              </a:rPr>
              <a:t>kishi.</a:t>
            </a:r>
            <a:endParaRPr lang="ru-RU" sz="7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pP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Ta’minlanganlik darajasi  99,7 %</a:t>
            </a:r>
            <a:endParaRPr lang="ru-RU" sz="7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pP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Ichimlik suv inshootlarning quvvati, sut. </a:t>
            </a:r>
            <a:r>
              <a:rPr lang="uz-Latn-UZ" sz="7200" dirty="0">
                <a:effectLst/>
                <a:latin typeface="Times New Roman" panose="02020603050405020304" pitchFamily="18" charset="0"/>
                <a:ea typeface="Calibri" panose="020F0502020204030204" pitchFamily="34" charset="0"/>
                <a:cs typeface="Times New Roman" panose="02020603050405020304" pitchFamily="18" charset="0"/>
              </a:rPr>
              <a:t>- </a:t>
            </a: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349 ming metr/kub</a:t>
            </a:r>
            <a:endParaRPr lang="ru-RU" sz="7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pP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Amaldagi quvvati </a:t>
            </a:r>
            <a:r>
              <a:rPr lang="uz-Latn-UZ" sz="7200" dirty="0">
                <a:effectLst/>
                <a:latin typeface="Times New Roman" panose="02020603050405020304" pitchFamily="18" charset="0"/>
                <a:ea typeface="Calibri" panose="020F0502020204030204" pitchFamily="34" charset="0"/>
                <a:cs typeface="Times New Roman" panose="02020603050405020304" pitchFamily="18" charset="0"/>
              </a:rPr>
              <a:t>- </a:t>
            </a: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212,5 ming,kub/metr, sut.</a:t>
            </a:r>
            <a:endParaRPr lang="ru-RU" sz="7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pP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Kishi boshiga kunlik suv iste’mol</a:t>
            </a:r>
            <a:r>
              <a:rPr lang="uz-Latn-UZ" sz="7200" dirty="0">
                <a:effectLst/>
                <a:latin typeface="Times New Roman" panose="02020603050405020304" pitchFamily="18" charset="0"/>
                <a:ea typeface="Calibri" panose="020F0502020204030204" pitchFamily="34" charset="0"/>
                <a:cs typeface="Times New Roman" panose="02020603050405020304" pitchFamily="18" charset="0"/>
              </a:rPr>
              <a:t> -</a:t>
            </a: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 295,4 l/sut.</a:t>
            </a:r>
            <a:endParaRPr lang="ru-RU" sz="7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pP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umumiy suv tarmoqlari 788,4 km</a:t>
            </a:r>
            <a:r>
              <a:rPr lang="uz-Latn-UZ" sz="7200" dirty="0">
                <a:effectLst/>
                <a:latin typeface="Times New Roman" panose="02020603050405020304" pitchFamily="18" charset="0"/>
                <a:ea typeface="Calibri" panose="020F0502020204030204" pitchFamily="34" charset="0"/>
                <a:cs typeface="Times New Roman" panose="02020603050405020304" pitchFamily="18" charset="0"/>
              </a:rPr>
              <a:t>.</a:t>
            </a: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ru-RU" sz="7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15000"/>
              </a:lnSpc>
              <a:spcAft>
                <a:spcPts val="1000"/>
              </a:spcAft>
            </a:pPr>
            <a:r>
              <a:rPr lang="uz-Cyrl-UZ" sz="7200" dirty="0">
                <a:effectLst/>
                <a:latin typeface="Times New Roman" panose="02020603050405020304" pitchFamily="18" charset="0"/>
                <a:ea typeface="Calibri" panose="020F0502020204030204" pitchFamily="34" charset="0"/>
                <a:cs typeface="Times New Roman" panose="02020603050405020304" pitchFamily="18" charset="0"/>
              </a:rPr>
              <a:t>shu jumladan ta’mir talab 183,9 km</a:t>
            </a:r>
            <a:r>
              <a:rPr lang="uz-Latn-UZ" sz="7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ru-RU" sz="7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ru-RU" dirty="0"/>
          </a:p>
        </p:txBody>
      </p:sp>
    </p:spTree>
    <p:extLst>
      <p:ext uri="{BB962C8B-B14F-4D97-AF65-F5344CB8AC3E}">
        <p14:creationId xmlns:p14="http://schemas.microsoft.com/office/powerpoint/2010/main" val="8031558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A12686-431E-4B58-AD0F-22981D28A4A3}"/>
              </a:ext>
            </a:extLst>
          </p:cNvPr>
          <p:cNvSpPr>
            <a:spLocks noGrp="1"/>
          </p:cNvSpPr>
          <p:nvPr>
            <p:ph type="title"/>
          </p:nvPr>
        </p:nvSpPr>
        <p:spPr>
          <a:xfrm>
            <a:off x="2592925" y="245098"/>
            <a:ext cx="8911687" cy="678730"/>
          </a:xfrm>
        </p:spPr>
        <p:txBody>
          <a:bodyPr>
            <a:normAutofit fontScale="90000"/>
          </a:bodyPr>
          <a:lstStyle/>
          <a:p>
            <a:pPr algn="ctr"/>
            <a:r>
              <a:rPr lang="uz-Cyrl-UZ" sz="2400" b="1" dirty="0">
                <a:effectLst/>
                <a:latin typeface="Times New Roman" panose="02020603050405020304" pitchFamily="18" charset="0"/>
                <a:ea typeface="Calibri" panose="020F0502020204030204" pitchFamily="34" charset="0"/>
                <a:cs typeface="Times New Roman" panose="02020603050405020304" pitchFamily="18" charset="0"/>
              </a:rPr>
              <a:t>Cho’ponota suv inshootlari </a:t>
            </a:r>
            <a:r>
              <a:rPr lang="en-US" sz="2400" b="1" dirty="0" err="1">
                <a:effectLst/>
                <a:latin typeface="Times New Roman" panose="02020603050405020304" pitchFamily="18" charset="0"/>
                <a:ea typeface="Calibri" panose="020F0502020204030204" pitchFamily="34" charset="0"/>
                <a:cs typeface="Times New Roman" panose="02020603050405020304" pitchFamily="18" charset="0"/>
              </a:rPr>
              <a:t>hududidagi</a:t>
            </a: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err="1">
                <a:effectLst/>
                <a:latin typeface="Times New Roman" panose="02020603050405020304" pitchFamily="18" charset="0"/>
                <a:ea typeface="Calibri" panose="020F0502020204030204" pitchFamily="34" charset="0"/>
                <a:cs typeface="Times New Roman" panose="02020603050405020304" pitchFamily="18" charset="0"/>
              </a:rPr>
              <a:t>quduqlar</a:t>
            </a: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err="1">
                <a:effectLst/>
                <a:latin typeface="Times New Roman" panose="02020603050405020304" pitchFamily="18" charset="0"/>
                <a:ea typeface="Calibri" panose="020F0502020204030204" pitchFamily="34" charset="0"/>
                <a:cs typeface="Times New Roman" panose="02020603050405020304" pitchFamily="18" charset="0"/>
              </a:rPr>
              <a:t>guruhi</a:t>
            </a: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 </a:t>
            </a:r>
            <a:r>
              <a:rPr lang="uz-Cyrl-UZ" sz="2400" b="1" dirty="0">
                <a:effectLst/>
                <a:latin typeface="Times New Roman" panose="02020603050405020304" pitchFamily="18" charset="0"/>
                <a:ea typeface="Calibri" panose="020F0502020204030204" pitchFamily="34" charset="0"/>
                <a:cs typeface="Times New Roman" panose="02020603050405020304" pitchFamily="18" charset="0"/>
              </a:rPr>
              <a:t>majmuasi muammolari yechimi bo‘yicha ta</a:t>
            </a:r>
            <a:r>
              <a:rPr lang="en-US" sz="2400" b="1" dirty="0" err="1">
                <a:effectLst/>
                <a:latin typeface="Times New Roman" panose="02020603050405020304" pitchFamily="18" charset="0"/>
                <a:ea typeface="Calibri" panose="020F0502020204030204" pitchFamily="34" charset="0"/>
                <a:cs typeface="Times New Roman" panose="02020603050405020304" pitchFamily="18" charset="0"/>
              </a:rPr>
              <a:t>hlil</a:t>
            </a: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b="1" dirty="0" err="1">
                <a:effectLst/>
                <a:latin typeface="Times New Roman" panose="02020603050405020304" pitchFamily="18" charset="0"/>
                <a:ea typeface="Calibri" panose="020F0502020204030204" pitchFamily="34" charset="0"/>
                <a:cs typeface="Times New Roman" panose="02020603050405020304" pitchFamily="18" charset="0"/>
              </a:rPr>
              <a:t>natijalari</a:t>
            </a:r>
            <a:br>
              <a:rPr lang="ru-RU" sz="1800" dirty="0">
                <a:effectLst/>
                <a:latin typeface="Calibri" panose="020F0502020204030204" pitchFamily="34" charset="0"/>
                <a:ea typeface="Calibri" panose="020F0502020204030204" pitchFamily="34" charset="0"/>
                <a:cs typeface="Times New Roman" panose="02020603050405020304" pitchFamily="18" charset="0"/>
              </a:rPr>
            </a:br>
            <a:endParaRPr lang="ru-RU" dirty="0"/>
          </a:p>
        </p:txBody>
      </p:sp>
      <p:sp>
        <p:nvSpPr>
          <p:cNvPr id="3" name="Объект 2">
            <a:extLst>
              <a:ext uri="{FF2B5EF4-FFF2-40B4-BE49-F238E27FC236}">
                <a16:creationId xmlns:a16="http://schemas.microsoft.com/office/drawing/2014/main" id="{DE0AC1DC-36D9-4082-82E4-882B5C5BA1B6}"/>
              </a:ext>
            </a:extLst>
          </p:cNvPr>
          <p:cNvSpPr>
            <a:spLocks noGrp="1"/>
          </p:cNvSpPr>
          <p:nvPr>
            <p:ph idx="1"/>
          </p:nvPr>
        </p:nvSpPr>
        <p:spPr>
          <a:xfrm>
            <a:off x="848412" y="1121791"/>
            <a:ext cx="10656200" cy="5618374"/>
          </a:xfrm>
        </p:spPr>
        <p:txBody>
          <a:bodyPr>
            <a:normAutofit fontScale="62500" lnSpcReduction="20000"/>
          </a:bodyPr>
          <a:lstStyle/>
          <a:p>
            <a:pPr marR="89535" indent="449580" algn="just">
              <a:lnSpc>
                <a:spcPct val="150000"/>
              </a:lnSpc>
              <a:spcAft>
                <a:spcPts val="1000"/>
              </a:spcAft>
            </a:pPr>
            <a:r>
              <a:rPr lang="uz-Cyrl-UZ" sz="2000" dirty="0">
                <a:effectLst/>
                <a:latin typeface="Times New Roman" panose="02020603050405020304" pitchFamily="18" charset="0"/>
                <a:ea typeface="Calibri" panose="020F0502020204030204" pitchFamily="34" charset="0"/>
                <a:cs typeface="Times New Roman" panose="02020603050405020304" pitchFamily="18" charset="0"/>
              </a:rPr>
              <a:t>Ishlab chiqariladigan ichimlik suv hajmi rasxodometrlar orqali hisoblanib shaharga yetkazib beriladi. Inshootda ma’lum sabablarga ko‘ra artezian quduqlari debiti pasayishi kuzatiladi, buning asosiy sababi ularni uzoq ishlab, ta’mirtalab darajaga kelib qolganida va jihozlar eskirishi bilan ularda kolmatatsiya yuz berishidadir. 	Quduqlardan foydalanishda ularni ishlash tartibini joy sharoitlariga moslash talab etiladi.  </a:t>
            </a:r>
            <a:endParaRPr lang="ru-RU" sz="2000" dirty="0">
              <a:effectLst/>
              <a:latin typeface="Calibri" panose="020F0502020204030204" pitchFamily="34" charset="0"/>
              <a:ea typeface="Calibri" panose="020F0502020204030204" pitchFamily="34" charset="0"/>
              <a:cs typeface="Times New Roman" panose="02020603050405020304" pitchFamily="18" charset="0"/>
            </a:endParaRPr>
          </a:p>
          <a:p>
            <a:pPr marR="38100" indent="488315" algn="just">
              <a:lnSpc>
                <a:spcPct val="150000"/>
              </a:lnSpc>
              <a:spcAft>
                <a:spcPts val="0"/>
              </a:spcAft>
            </a:pPr>
            <a:r>
              <a:rPr lang="uz-Cyrl-UZ" sz="2000" b="0" dirty="0">
                <a:effectLst/>
                <a:latin typeface="Times New Roman" panose="02020603050405020304" pitchFamily="18" charset="0"/>
                <a:ea typeface="Times New Roman" panose="02020603050405020304" pitchFamily="18" charset="0"/>
              </a:rPr>
              <a:t>Cho’ponota suv inshootlari Zarafshon daryosi infiltratsiya suvlari hisobiga ishlaydi. Quyida tadqiqot hududida yer osti va yer usti suvlarini o‘zaro ta’siri va bog‘liqligi tahlil qilinadi.</a:t>
            </a:r>
            <a:endParaRPr lang="ru-RU" sz="2000" b="1" dirty="0">
              <a:effectLst/>
              <a:latin typeface="Times New Roman" panose="02020603050405020304" pitchFamily="18" charset="0"/>
              <a:ea typeface="Times New Roman" panose="02020603050405020304" pitchFamily="18" charset="0"/>
            </a:endParaRPr>
          </a:p>
          <a:p>
            <a:pPr marL="342900" marR="89535" lvl="0" indent="-342900" algn="just">
              <a:lnSpc>
                <a:spcPct val="150000"/>
              </a:lnSpc>
              <a:buFont typeface="+mj-lt"/>
              <a:buAutoNum type="arabicPeriod"/>
            </a:pPr>
            <a:r>
              <a:rPr lang="uz-Cyrl-UZ" sz="2000" dirty="0">
                <a:effectLst/>
                <a:latin typeface="Times New Roman" panose="02020603050405020304" pitchFamily="18" charset="0"/>
                <a:ea typeface="Calibri" panose="020F0502020204030204" pitchFamily="34" charset="0"/>
                <a:cs typeface="Times New Roman" panose="02020603050405020304" pitchFamily="18" charset="0"/>
              </a:rPr>
              <a:t>Quduqda o‘rnatilgan nasoslar suv olishi  va quduq  debiti o‘rtasidagi moslik mavjud emas, ya’ni quduqda o‘rnatilgan, ya’ni loyiha asosida jihozlangan nasoslar talab qilingan zaxira nasoslari bilan ta’minlanmaganligi natijasida ehtiyoj paydo bo‘lganda mos kelmaydigan nasoslar bilan almashtiriladi, natijada quduq debiti va suv olish o‘rtasidagi mutanosiblik saqlanmaydi;</a:t>
            </a:r>
            <a:endParaRPr lang="ru-RU"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89535" lvl="0" indent="-342900" algn="just">
              <a:lnSpc>
                <a:spcPct val="150000"/>
              </a:lnSpc>
              <a:buFont typeface="+mj-lt"/>
              <a:buAutoNum type="arabicPeriod"/>
            </a:pPr>
            <a:r>
              <a:rPr lang="uz-Cyrl-UZ" sz="2000" dirty="0">
                <a:effectLst/>
                <a:latin typeface="Times New Roman" panose="02020603050405020304" pitchFamily="18" charset="0"/>
                <a:ea typeface="Calibri" panose="020F0502020204030204" pitchFamily="34" charset="0"/>
                <a:cs typeface="Times New Roman" panose="02020603050405020304" pitchFamily="18" charset="0"/>
              </a:rPr>
              <a:t>Quduqlarni uzoq ishlashi hisobiga ularning filtrlari va filtr oldi shag‘al qatlamida kolmatatsiya hisobiga filtratsiya koeffitsiyenti pasaygan  - bu quduqning haqiqiy debiti va unga o‘rnatilgan nasosning suv olish qobiliyati o‘rtasidagi balansni buzilishiga sabab bo‘lgan;</a:t>
            </a:r>
            <a:endParaRPr lang="ru-RU"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89535" lvl="0" indent="-342900" algn="just">
              <a:lnSpc>
                <a:spcPct val="150000"/>
              </a:lnSpc>
              <a:buFont typeface="+mj-lt"/>
              <a:buAutoNum type="arabicPeriod"/>
            </a:pPr>
            <a:r>
              <a:rPr lang="uz-Cyrl-UZ" sz="2000" dirty="0">
                <a:effectLst/>
                <a:latin typeface="Times New Roman" panose="02020603050405020304" pitchFamily="18" charset="0"/>
                <a:ea typeface="Calibri" panose="020F0502020204030204" pitchFamily="34" charset="0"/>
                <a:cs typeface="Times New Roman" panose="02020603050405020304" pitchFamily="18" charset="0"/>
              </a:rPr>
              <a:t>Samarqand shahrida iste’mol talabining oshishi quduqlarga ortiqcha talab ya’ni ortiqcha debit talabini quyganligi natijasida quduqdan suv olish va shaharga suv berish o‘rtasidagi dezbalans paydo bo‘lishi ulardan foydalanish samaradorligini keskin pasayishiga sabab bo‘lmoqda;</a:t>
            </a:r>
            <a:endParaRPr lang="ru-RU"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89535" lvl="0" indent="-342900" algn="just">
              <a:lnSpc>
                <a:spcPct val="150000"/>
              </a:lnSpc>
              <a:buFont typeface="+mj-lt"/>
              <a:buAutoNum type="arabicPeriod"/>
            </a:pPr>
            <a:r>
              <a:rPr lang="uz-Cyrl-UZ" sz="2000" dirty="0">
                <a:effectLst/>
                <a:latin typeface="Times New Roman" panose="02020603050405020304" pitchFamily="18" charset="0"/>
                <a:ea typeface="Calibri" panose="020F0502020204030204" pitchFamily="34" charset="0"/>
                <a:cs typeface="Times New Roman" panose="02020603050405020304" pitchFamily="18" charset="0"/>
              </a:rPr>
              <a:t>Cho’ponota suv inshootlari ishi tahlil qilinganda shu ma’lum bo‘ldiki, debiti pasaygan va ishdan chiqgan quduqlar hisobiga toza suv havzasiga sutka davomida suv kelish miqdori kamaygan – bu esa suv berishning pog‘anili grafigi buzilishiga olib kelgan;</a:t>
            </a:r>
            <a:endParaRPr lang="ru-RU"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89535" lvl="0" indent="-342900" algn="just">
              <a:lnSpc>
                <a:spcPct val="150000"/>
              </a:lnSpc>
              <a:spcAft>
                <a:spcPts val="1000"/>
              </a:spcAft>
              <a:buFont typeface="+mj-lt"/>
              <a:buAutoNum type="arabicPeriod"/>
            </a:pPr>
            <a:r>
              <a:rPr lang="uz-Cyrl-UZ" sz="2000" dirty="0">
                <a:effectLst/>
                <a:latin typeface="Times New Roman" panose="02020603050405020304" pitchFamily="18" charset="0"/>
                <a:ea typeface="Calibri" panose="020F0502020204030204" pitchFamily="34" charset="0"/>
                <a:cs typeface="Times New Roman" panose="02020603050405020304" pitchFamily="18" charset="0"/>
              </a:rPr>
              <a:t>Quduqlarni o‘zaro bog‘lovchi va ular suvini TSHga yetkazuvchi tarmoqda bosimlar farqini diffrensatsiya qilish amalga oshirilmaganligi quduqlarni bir biri bilan bosim orqali ta’sirlashuviga va natijada olinadigan suvning haqiqiy miqdori loyihaviy ko‘rsatkichdan past bo‘lishiga olib kelgan.</a:t>
            </a:r>
            <a:endParaRPr lang="ru-RU"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ru-RU" dirty="0"/>
          </a:p>
        </p:txBody>
      </p:sp>
    </p:spTree>
    <p:extLst>
      <p:ext uri="{BB962C8B-B14F-4D97-AF65-F5344CB8AC3E}">
        <p14:creationId xmlns:p14="http://schemas.microsoft.com/office/powerpoint/2010/main" val="3508807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759E7A3-0643-4616-8734-69A661118CEE}"/>
              </a:ext>
            </a:extLst>
          </p:cNvPr>
          <p:cNvSpPr>
            <a:spLocks noGrp="1"/>
          </p:cNvSpPr>
          <p:nvPr>
            <p:ph type="title"/>
          </p:nvPr>
        </p:nvSpPr>
        <p:spPr/>
        <p:txBody>
          <a:bodyPr>
            <a:normAutofit/>
          </a:bodyPr>
          <a:lstStyle/>
          <a:p>
            <a:pPr algn="ctr"/>
            <a:r>
              <a:rPr lang="uz-Cyrl-UZ" sz="2400" dirty="0">
                <a:effectLst/>
                <a:latin typeface="Times New Roman" panose="02020603050405020304" pitchFamily="18" charset="0"/>
                <a:ea typeface="Calibri" panose="020F0502020204030204" pitchFamily="34" charset="0"/>
                <a:cs typeface="Times New Roman" panose="02020603050405020304" pitchFamily="18" charset="0"/>
              </a:rPr>
              <a:t>Samarqand viloyati va qo‘shni viloyatlar hududida Zarafshon daryosi suvidan foydalanish sxemasi.</a:t>
            </a:r>
            <a:br>
              <a:rPr lang="ru-RU" sz="2400" dirty="0">
                <a:effectLst/>
                <a:latin typeface="Calibri" panose="020F0502020204030204" pitchFamily="34" charset="0"/>
                <a:ea typeface="Calibri" panose="020F0502020204030204" pitchFamily="34" charset="0"/>
                <a:cs typeface="Times New Roman" panose="02020603050405020304" pitchFamily="18" charset="0"/>
              </a:rPr>
            </a:br>
            <a:endParaRPr lang="ru-RU" sz="2400" dirty="0"/>
          </a:p>
        </p:txBody>
      </p:sp>
      <p:sp>
        <p:nvSpPr>
          <p:cNvPr id="3" name="Объект 2">
            <a:extLst>
              <a:ext uri="{FF2B5EF4-FFF2-40B4-BE49-F238E27FC236}">
                <a16:creationId xmlns:a16="http://schemas.microsoft.com/office/drawing/2014/main" id="{9CB29636-2A8D-4A81-BBBE-D14D30C726B9}"/>
              </a:ext>
            </a:extLst>
          </p:cNvPr>
          <p:cNvSpPr>
            <a:spLocks noGrp="1"/>
          </p:cNvSpPr>
          <p:nvPr>
            <p:ph idx="1"/>
          </p:nvPr>
        </p:nvSpPr>
        <p:spPr>
          <a:xfrm>
            <a:off x="845980" y="3271101"/>
            <a:ext cx="21851941" cy="13626595"/>
          </a:xfrm>
        </p:spPr>
        <p:txBody>
          <a:bodyPr/>
          <a:lstStyle/>
          <a:p>
            <a:endParaRPr lang="ru-RU" dirty="0"/>
          </a:p>
        </p:txBody>
      </p:sp>
      <p:pic>
        <p:nvPicPr>
          <p:cNvPr id="2050" name="Picture 2">
            <a:extLst>
              <a:ext uri="{FF2B5EF4-FFF2-40B4-BE49-F238E27FC236}">
                <a16:creationId xmlns:a16="http://schemas.microsoft.com/office/drawing/2014/main" id="{3811483E-E8D7-492A-861F-1A3D0ED7F6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8289" y="1696826"/>
            <a:ext cx="9879289" cy="4723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994095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4DCB503-0499-4BB0-A6A4-77F79184DA3A}"/>
              </a:ext>
            </a:extLst>
          </p:cNvPr>
          <p:cNvSpPr>
            <a:spLocks noGrp="1"/>
          </p:cNvSpPr>
          <p:nvPr>
            <p:ph type="title"/>
          </p:nvPr>
        </p:nvSpPr>
        <p:spPr>
          <a:xfrm>
            <a:off x="2592925" y="624110"/>
            <a:ext cx="8911687" cy="903032"/>
          </a:xfrm>
        </p:spPr>
        <p:txBody>
          <a:bodyPr>
            <a:normAutofit fontScale="90000"/>
          </a:bodyPr>
          <a:lstStyle/>
          <a:p>
            <a:pPr algn="ctr"/>
            <a:r>
              <a:rPr lang="uz-Latn-UZ" sz="2400" b="1" dirty="0">
                <a:effectLst/>
                <a:latin typeface="Times New Roman" panose="02020603050405020304" pitchFamily="18" charset="0"/>
                <a:ea typeface="Calibri" panose="020F0502020204030204" pitchFamily="34" charset="0"/>
                <a:cs typeface="Times New Roman" panose="02020603050405020304" pitchFamily="18" charset="0"/>
              </a:rPr>
              <a:t>Cho’ponota suv qabul qilish inshootlari quduqlarining va suv beruvchi qatlamning to‘yinish sohasi</a:t>
            </a:r>
            <a:br>
              <a:rPr lang="ru-RU" sz="1800" dirty="0">
                <a:effectLst/>
                <a:latin typeface="Calibri" panose="020F0502020204030204" pitchFamily="34" charset="0"/>
                <a:ea typeface="Calibri" panose="020F0502020204030204" pitchFamily="34" charset="0"/>
                <a:cs typeface="Times New Roman" panose="02020603050405020304" pitchFamily="18" charset="0"/>
              </a:rPr>
            </a:br>
            <a:endParaRPr lang="ru-RU" dirty="0"/>
          </a:p>
        </p:txBody>
      </p:sp>
      <p:sp>
        <p:nvSpPr>
          <p:cNvPr id="3" name="Объект 2">
            <a:extLst>
              <a:ext uri="{FF2B5EF4-FFF2-40B4-BE49-F238E27FC236}">
                <a16:creationId xmlns:a16="http://schemas.microsoft.com/office/drawing/2014/main" id="{A5694A4E-A99B-4467-A52C-F53F9422E1C0}"/>
              </a:ext>
            </a:extLst>
          </p:cNvPr>
          <p:cNvSpPr>
            <a:spLocks noGrp="1"/>
          </p:cNvSpPr>
          <p:nvPr>
            <p:ph idx="1"/>
          </p:nvPr>
        </p:nvSpPr>
        <p:spPr>
          <a:xfrm>
            <a:off x="4518163" y="3537328"/>
            <a:ext cx="15458843" cy="5913358"/>
          </a:xfrm>
        </p:spPr>
        <p:txBody>
          <a:bodyPr/>
          <a:lstStyle/>
          <a:p>
            <a:endParaRPr lang="ru-RU" dirty="0"/>
          </a:p>
        </p:txBody>
      </p:sp>
      <p:pic>
        <p:nvPicPr>
          <p:cNvPr id="3074" name="Picture 2">
            <a:extLst>
              <a:ext uri="{FF2B5EF4-FFF2-40B4-BE49-F238E27FC236}">
                <a16:creationId xmlns:a16="http://schemas.microsoft.com/office/drawing/2014/main" id="{FEB4A463-A330-4B5D-9882-623FB0D5C6ED}"/>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1799304" y="1789471"/>
            <a:ext cx="9429136" cy="4532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03910686"/>
      </p:ext>
    </p:extLst>
  </p:cSld>
  <p:clrMapOvr>
    <a:masterClrMapping/>
  </p:clrMapOvr>
</p:sld>
</file>

<file path=ppt/theme/theme1.xml><?xml version="1.0" encoding="utf-8"?>
<a:theme xmlns:a="http://schemas.openxmlformats.org/drawingml/2006/main" name="Легкий дым">
  <a:themeElements>
    <a:clrScheme name="Легкий дым">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Легкий дым">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Легкий дым">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331</TotalTime>
  <Words>1543</Words>
  <Application>Microsoft Office PowerPoint</Application>
  <PresentationFormat>Широкоэкранный</PresentationFormat>
  <Paragraphs>105</Paragraphs>
  <Slides>19</Slides>
  <Notes>0</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19</vt:i4>
      </vt:variant>
    </vt:vector>
  </HeadingPairs>
  <TitlesOfParts>
    <vt:vector size="27" baseType="lpstr">
      <vt:lpstr>Arial</vt:lpstr>
      <vt:lpstr>Calibri</vt:lpstr>
      <vt:lpstr>Century Gothic</vt:lpstr>
      <vt:lpstr>Symbol</vt:lpstr>
      <vt:lpstr>Times New Roman</vt:lpstr>
      <vt:lpstr>Wingdings 2</vt:lpstr>
      <vt:lpstr>Wingdings 3</vt:lpstr>
      <vt:lpstr>Легкий дым</vt:lpstr>
      <vt:lpstr>                                               </vt:lpstr>
      <vt:lpstr>Dissertatsiya ishining maqsadi va vazifalari </vt:lpstr>
      <vt:lpstr>Dissertatsiya ishining ilmiy yangiligi</vt:lpstr>
      <vt:lpstr>Dissertatsiya ishining hajmi va tarkibi.</vt:lpstr>
      <vt:lpstr>Samarqand shahrining suv  ta’minoti tizimi  </vt:lpstr>
      <vt:lpstr>1-rasm. Asosiy suv manbalari va nasos stansiyalari ko‘rsatilgan Samarqand shahrining suv ta’minoti tizimi sxemasi. </vt:lpstr>
      <vt:lpstr>Cho’ponota suv inshootlari hududidagi quduqlar guruhi majmuasi muammolari yechimi bo‘yicha tahlil natijalari </vt:lpstr>
      <vt:lpstr>Samarqand viloyati va qo‘shni viloyatlar hududida Zarafshon daryosi suvidan foydalanish sxemasi. </vt:lpstr>
      <vt:lpstr>Cho’ponota suv qabul qilish inshootlari quduqlarining va suv beruvchi qatlamning to‘yinish sohasi </vt:lpstr>
      <vt:lpstr>Artezian qudug’iga yer osti suvlarini oqib kelish va debitiga ta’sir etadigan omillar. </vt:lpstr>
      <vt:lpstr>Bir yoki bir necha qatlamdan suv oladigan quduqlarda ularning joylashuv o’rni va ish tartibini aniqlash sxemasi </vt:lpstr>
      <vt:lpstr>O'zaro ta'sir qiluvchi quduqlar guruhining sxemasi</vt:lpstr>
      <vt:lpstr>Cho’ponota suv inshootlari va Samarqand shahriga suv berish tizimi sxemasi. 1 – suv qabub qilish burg‘ qudug‘i   5 – bosimli suv minorasi 2 – 1-bosqich nasos stansiyasi   6 – shahar suv tarqatish tarmog‘i 3 – toza suv to‘plash havzasi   7 – suv eltish quvurlari 4 – 2-bosqich nasos stansiyasi </vt:lpstr>
      <vt:lpstr>Cho’ponota SI hududida joylashgan quduqlarni konstruktiv sxemasi.</vt:lpstr>
      <vt:lpstr>Cho’ponota suv inshootlari hududidagi 7-raqamli quduq debiti va solishtirma debitini vaqt davomida o‘zgarish grafigi  </vt:lpstr>
      <vt:lpstr>Презентация PowerPoint</vt:lpstr>
      <vt:lpstr>Презентация PowerPoint</vt:lpstr>
      <vt:lpstr>Umumiy xulosa va tavsiyalar</vt:lpstr>
      <vt:lpstr>E’tiboringiz uchun rahmat!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Пользователь</dc:creator>
  <cp:lastModifiedBy>Пользователь</cp:lastModifiedBy>
  <cp:revision>45</cp:revision>
  <dcterms:created xsi:type="dcterms:W3CDTF">2025-01-29T16:45:11Z</dcterms:created>
  <dcterms:modified xsi:type="dcterms:W3CDTF">2025-06-22T17:59:43Z</dcterms:modified>
</cp:coreProperties>
</file>

<file path=docProps/thumbnail.jpeg>
</file>